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39"/>
  </p:notesMasterIdLst>
  <p:handoutMasterIdLst>
    <p:handoutMasterId r:id="rId40"/>
  </p:handoutMasterIdLst>
  <p:sldIdLst>
    <p:sldId id="2079" r:id="rId2"/>
    <p:sldId id="1984" r:id="rId3"/>
    <p:sldId id="1986" r:id="rId4"/>
    <p:sldId id="2026" r:id="rId5"/>
    <p:sldId id="2148" r:id="rId6"/>
    <p:sldId id="2149" r:id="rId7"/>
    <p:sldId id="2150" r:id="rId8"/>
    <p:sldId id="2167" r:id="rId9"/>
    <p:sldId id="2160" r:id="rId10"/>
    <p:sldId id="2159" r:id="rId11"/>
    <p:sldId id="2152" r:id="rId12"/>
    <p:sldId id="2190" r:id="rId13"/>
    <p:sldId id="2153" r:id="rId14"/>
    <p:sldId id="2122" r:id="rId15"/>
    <p:sldId id="2073" r:id="rId16"/>
    <p:sldId id="2081" r:id="rId17"/>
    <p:sldId id="2128" r:id="rId18"/>
    <p:sldId id="2106" r:id="rId19"/>
    <p:sldId id="2127" r:id="rId20"/>
    <p:sldId id="2188" r:id="rId21"/>
    <p:sldId id="2189" r:id="rId22"/>
    <p:sldId id="2132" r:id="rId23"/>
    <p:sldId id="2192" r:id="rId24"/>
    <p:sldId id="2131" r:id="rId25"/>
    <p:sldId id="2187" r:id="rId26"/>
    <p:sldId id="2193" r:id="rId27"/>
    <p:sldId id="2194" r:id="rId28"/>
    <p:sldId id="2195" r:id="rId29"/>
    <p:sldId id="2196" r:id="rId30"/>
    <p:sldId id="2197" r:id="rId31"/>
    <p:sldId id="2198" r:id="rId32"/>
    <p:sldId id="2124" r:id="rId33"/>
    <p:sldId id="2107" r:id="rId34"/>
    <p:sldId id="2130" r:id="rId35"/>
    <p:sldId id="2199" r:id="rId36"/>
    <p:sldId id="2200" r:id="rId37"/>
    <p:sldId id="2123" r:id="rId38"/>
  </p:sldIdLst>
  <p:sldSz cx="9144000" cy="6858000" type="screen4x3"/>
  <p:notesSz cx="6797675" cy="9928225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00FFFF"/>
    <a:srgbClr val="FF0000"/>
    <a:srgbClr val="66FF33"/>
    <a:srgbClr val="33CC33"/>
    <a:srgbClr val="CCFF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5" autoAdjust="0"/>
    <p:restoredTop sz="94672" autoAdjust="0"/>
  </p:normalViewPr>
  <p:slideViewPr>
    <p:cSldViewPr snapToGrid="0" showGuides="1">
      <p:cViewPr varScale="1">
        <p:scale>
          <a:sx n="42" d="100"/>
          <a:sy n="42" d="100"/>
        </p:scale>
        <p:origin x="-96" y="-46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2196" y="-102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DBDA0FDC-D3E1-41D7-94BC-B12B78F87D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9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65175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1388"/>
            <a:ext cx="4953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29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9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4988"/>
            <a:ext cx="2895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sz="1200" b="0"/>
            </a:lvl1pPr>
          </a:lstStyle>
          <a:p>
            <a:pPr>
              <a:defRPr/>
            </a:pPr>
            <a:fld id="{4989F79F-F4A2-4373-BDA7-5A28530EE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5" descr="전력연구원-공식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963" y="5573713"/>
            <a:ext cx="3121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UNI0002"/>
          <p:cNvPicPr>
            <a:picLocks noChangeAspect="1" noChangeArrowheads="1"/>
          </p:cNvPicPr>
          <p:nvPr userDrawn="1"/>
        </p:nvPicPr>
        <p:blipFill>
          <a:blip r:embed="rId3" cstate="print"/>
          <a:srcRect r="53555" b="35449"/>
          <a:stretch>
            <a:fillRect/>
          </a:stretch>
        </p:blipFill>
        <p:spPr bwMode="auto">
          <a:xfrm>
            <a:off x="0" y="0"/>
            <a:ext cx="27543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3113088" y="1990725"/>
            <a:ext cx="5345112" cy="1104900"/>
          </a:xfrm>
          <a:noFill/>
        </p:spPr>
        <p:txBody>
          <a:bodyPr anchor="b"/>
          <a:lstStyle>
            <a:lvl1pPr>
              <a:defRPr sz="3600" smtClean="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18945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125788" y="3433763"/>
            <a:ext cx="5030787" cy="1425575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s-0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6580188"/>
            <a:ext cx="11112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19075" indent="-219075" eaLnBrk="0" latinLnBrk="0" hangingPunct="0">
              <a:spcBef>
                <a:spcPct val="50000"/>
              </a:spcBef>
              <a:defRPr/>
            </a:pPr>
            <a:endParaRPr kumimoji="0" lang="ko-KR" altLang="en-US" sz="1600" b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180975" y="6565900"/>
            <a:ext cx="608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latinLnBrk="0" hangingPunct="0">
              <a:spcBef>
                <a:spcPct val="50000"/>
              </a:spcBef>
              <a:defRPr/>
            </a:pPr>
            <a:fld id="{F7625FF4-A0B6-4B11-93CF-6737EB706A37}" type="slidenum">
              <a:rPr kumimoji="0" lang="ko-KR" altLang="en-US" sz="1200">
                <a:solidFill>
                  <a:schemeClr val="bg1"/>
                </a:solidFill>
                <a:latin typeface="한컴돋움" pitchFamily="18" charset="-127"/>
                <a:ea typeface="한컴돋움" pitchFamily="18" charset="-127"/>
              </a:rPr>
              <a:pPr algn="l" eaLnBrk="0" latinLnBrk="0" hangingPunct="0">
                <a:spcBef>
                  <a:spcPct val="50000"/>
                </a:spcBef>
                <a:defRPr/>
              </a:pPr>
              <a:t>‹#›</a:t>
            </a:fld>
            <a:endParaRPr kumimoji="0" lang="en-US" altLang="ko-KR" sz="1200">
              <a:solidFill>
                <a:schemeClr val="bg1"/>
              </a:solidFill>
              <a:latin typeface="한컴돋움" pitchFamily="18" charset="-127"/>
              <a:ea typeface="한컴돋움" pitchFamily="18" charset="-127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11176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7" descr="전력연구원Templa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6581775"/>
            <a:ext cx="863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370638" y="6565900"/>
            <a:ext cx="1798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60438">
              <a:spcBef>
                <a:spcPct val="50000"/>
              </a:spcBef>
              <a:defRPr/>
            </a:pPr>
            <a:r>
              <a:rPr kumimoji="0" lang="en-US" altLang="ko-KR" sz="120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KEPRI, Plug-in Future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  <a:cs typeface="한컴돋움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+mn-ea"/>
                <a:ea typeface="+mn-ea"/>
                <a:cs typeface="한컴돋움" pitchFamily="18" charset="-127"/>
              </a:defRPr>
            </a:lvl1pPr>
            <a:lvl2pPr marL="628650" indent="-268288">
              <a:lnSpc>
                <a:spcPct val="100000"/>
              </a:lnSpc>
              <a:spcBef>
                <a:spcPts val="600"/>
              </a:spcBef>
              <a:defRPr>
                <a:latin typeface="+mn-ea"/>
                <a:ea typeface="+mn-ea"/>
                <a:cs typeface="한컴돋움" pitchFamily="18" charset="-127"/>
              </a:defRPr>
            </a:lvl2pPr>
            <a:lvl3pPr marL="895350" indent="-266700">
              <a:spcBef>
                <a:spcPts val="300"/>
              </a:spcBef>
              <a:defRPr>
                <a:latin typeface="+mn-ea"/>
                <a:ea typeface="+mn-ea"/>
                <a:cs typeface="한컴돋움" pitchFamily="18" charset="-127"/>
              </a:defRPr>
            </a:lvl3pPr>
            <a:lvl4pPr marL="1081088" indent="-185738">
              <a:spcBef>
                <a:spcPts val="300"/>
              </a:spcBef>
              <a:defRPr>
                <a:latin typeface="+mn-ea"/>
                <a:ea typeface="+mn-ea"/>
                <a:cs typeface="한컴돋움" pitchFamily="18" charset="-127"/>
              </a:defRPr>
            </a:lvl4pPr>
            <a:lvl5pPr marL="1255713" indent="-174625">
              <a:spcBef>
                <a:spcPts val="200"/>
              </a:spcBef>
              <a:defRPr>
                <a:latin typeface="+mn-ea"/>
                <a:ea typeface="+mn-ea"/>
                <a:cs typeface="한컴돋움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82550"/>
            <a:ext cx="8204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5213"/>
            <a:ext cx="820261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한컴돋움" pitchFamily="18" charset="-127"/>
          <a:ea typeface="한컴돋움" pitchFamily="18" charset="-127"/>
          <a:cs typeface="한컴돋움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한컴돋움" pitchFamily="18" charset="-127"/>
          <a:ea typeface="한컴돋움" pitchFamily="18" charset="-127"/>
          <a:cs typeface="한컴돋움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한컴돋움" pitchFamily="18" charset="-127"/>
          <a:ea typeface="한컴돋움" pitchFamily="18" charset="-127"/>
          <a:cs typeface="한컴돋움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한컴돋움" pitchFamily="18" charset="-127"/>
          <a:ea typeface="한컴돋움" pitchFamily="18" charset="-127"/>
          <a:cs typeface="한컴돋움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3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3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3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3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4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ChangeArrowheads="1"/>
          </p:cNvSpPr>
          <p:nvPr/>
        </p:nvSpPr>
        <p:spPr bwMode="auto">
          <a:xfrm>
            <a:off x="3128963" y="1789113"/>
            <a:ext cx="575151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ko-KR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분산전원 연계 배전계통</a:t>
            </a:r>
            <a:endParaRPr lang="en-US" altLang="ko-KR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>
              <a:defRPr/>
            </a:pPr>
            <a:r>
              <a:rPr lang="ko-KR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양방향 보호협</a:t>
            </a:r>
            <a:r>
              <a:rPr lang="ko-K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조</a:t>
            </a:r>
            <a:endParaRPr lang="en-US" altLang="ko-KR" sz="30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5827" name="Rectangle 3"/>
          <p:cNvSpPr>
            <a:spLocks noChangeArrowheads="1"/>
          </p:cNvSpPr>
          <p:nvPr/>
        </p:nvSpPr>
        <p:spPr bwMode="auto">
          <a:xfrm>
            <a:off x="3119438" y="3840163"/>
            <a:ext cx="49815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335213" algn="l"/>
              </a:tabLst>
              <a:defRPr/>
            </a:pPr>
            <a:r>
              <a:rPr lang="en-US" altLang="ko-KR" sz="2400" b="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2009.  </a:t>
            </a:r>
            <a:r>
              <a:rPr lang="en-US" altLang="ko-KR" sz="2400" b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7. 15</a:t>
            </a:r>
            <a:endParaRPr lang="en-US" altLang="ko-KR" sz="2400" b="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28963" y="531813"/>
            <a:ext cx="49815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335213" algn="l"/>
              </a:tabLst>
              <a:defRPr/>
            </a:pPr>
            <a:r>
              <a:rPr lang="en-US" altLang="ko-KR" sz="2000" b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2009</a:t>
            </a:r>
            <a:r>
              <a:rPr lang="ko-KR" altLang="en-US" sz="2000" b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년도 대한전기학회 하계학술회의</a:t>
            </a:r>
            <a:endParaRPr lang="en-US" altLang="ko-KR" sz="2000" b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335213" algn="l"/>
              </a:tabLst>
              <a:defRPr/>
            </a:pPr>
            <a:r>
              <a:rPr lang="ko-KR" altLang="en-US" sz="2000" b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배전지능화기술개발</a:t>
            </a:r>
            <a:r>
              <a:rPr lang="ko-KR" altLang="en-US" sz="2000" b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전문</a:t>
            </a:r>
            <a:r>
              <a:rPr lang="en-US" altLang="ko-KR" sz="2000" b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Workshop </a:t>
            </a:r>
            <a:endParaRPr lang="en-US" altLang="ko-KR" sz="2000" b="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065213"/>
            <a:ext cx="8202613" cy="1620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000" smtClean="0"/>
              <a:t>분류효과 계산</a:t>
            </a:r>
          </a:p>
          <a:p>
            <a:pPr lvl="1">
              <a:lnSpc>
                <a:spcPct val="80000"/>
              </a:lnSpc>
            </a:pPr>
            <a:r>
              <a:rPr lang="ko-KR" altLang="en-US" sz="1800" smtClean="0"/>
              <a:t>동기발전기</a:t>
            </a:r>
            <a:r>
              <a:rPr lang="en-US" altLang="ko-KR" sz="1800" smtClean="0"/>
              <a:t>(10MVA, 6%) </a:t>
            </a:r>
            <a:r>
              <a:rPr lang="ko-KR" altLang="en-US" sz="1800" smtClean="0"/>
              <a:t>변전소 직하 연계 상정</a:t>
            </a:r>
          </a:p>
          <a:p>
            <a:pPr lvl="1">
              <a:lnSpc>
                <a:spcPct val="80000"/>
              </a:lnSpc>
            </a:pPr>
            <a:r>
              <a:rPr lang="ko-KR" altLang="en-US" sz="1800" smtClean="0"/>
              <a:t>말단사고 </a:t>
            </a:r>
            <a:r>
              <a:rPr lang="en-US" altLang="ko-KR" sz="1800" smtClean="0"/>
              <a:t>40km</a:t>
            </a:r>
            <a:r>
              <a:rPr lang="ko-KR" altLang="en-US" sz="1800" smtClean="0"/>
              <a:t>에 대한 사고전류 감소효과 분석</a:t>
            </a:r>
            <a:endParaRPr lang="en-US" altLang="ko-KR" sz="1800" smtClean="0"/>
          </a:p>
          <a:p>
            <a:pPr lvl="1">
              <a:lnSpc>
                <a:spcPct val="80000"/>
              </a:lnSpc>
            </a:pPr>
            <a:r>
              <a:rPr lang="en-US" altLang="ko-KR" sz="1800" smtClean="0"/>
              <a:t>3</a:t>
            </a:r>
            <a:r>
              <a:rPr lang="ko-KR" altLang="en-US" sz="1800" smtClean="0"/>
              <a:t>상단락 </a:t>
            </a:r>
            <a:r>
              <a:rPr lang="en-US" altLang="ko-KR" sz="1800" smtClean="0"/>
              <a:t>: 685.01(</a:t>
            </a:r>
            <a:r>
              <a:rPr lang="ko-KR" altLang="en-US" sz="1800" smtClean="0"/>
              <a:t>미연계</a:t>
            </a:r>
            <a:r>
              <a:rPr lang="en-US" altLang="ko-KR" sz="1800" smtClean="0"/>
              <a:t>)-408.23(</a:t>
            </a:r>
            <a:r>
              <a:rPr lang="ko-KR" altLang="en-US" sz="1800" smtClean="0"/>
              <a:t>연계</a:t>
            </a:r>
            <a:r>
              <a:rPr lang="en-US" altLang="ko-KR" sz="1800" smtClean="0"/>
              <a:t>) / 685.01 = 40.4% </a:t>
            </a:r>
          </a:p>
          <a:p>
            <a:pPr lvl="1">
              <a:lnSpc>
                <a:spcPct val="80000"/>
              </a:lnSpc>
            </a:pPr>
            <a:r>
              <a:rPr lang="en-US" altLang="ko-KR" sz="1800" smtClean="0"/>
              <a:t>1</a:t>
            </a:r>
            <a:r>
              <a:rPr lang="ko-KR" altLang="en-US" sz="1800" smtClean="0"/>
              <a:t>선지락 </a:t>
            </a:r>
            <a:r>
              <a:rPr lang="en-US" altLang="ko-KR" sz="1800" smtClean="0"/>
              <a:t>: 200.41(</a:t>
            </a:r>
            <a:r>
              <a:rPr lang="ko-KR" altLang="en-US" sz="1800" smtClean="0"/>
              <a:t>미연계</a:t>
            </a:r>
            <a:r>
              <a:rPr lang="en-US" altLang="ko-KR" sz="1800" smtClean="0"/>
              <a:t>)-100.34(</a:t>
            </a:r>
            <a:r>
              <a:rPr lang="ko-KR" altLang="en-US" sz="1800" smtClean="0"/>
              <a:t>연계</a:t>
            </a:r>
            <a:r>
              <a:rPr lang="en-US" altLang="ko-KR" sz="1800" smtClean="0"/>
              <a:t>) / 200.41 = 49.9%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3138488"/>
            <a:ext cx="4132262" cy="301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88" y="3121025"/>
            <a:ext cx="22860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76650"/>
            <a:ext cx="3895725" cy="126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8763" y="5243513"/>
            <a:ext cx="1990725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797550"/>
            <a:ext cx="2257425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2" cstate="print"/>
          <a:srcRect b="961"/>
          <a:stretch>
            <a:fillRect/>
          </a:stretch>
        </p:blipFill>
        <p:spPr bwMode="auto">
          <a:xfrm>
            <a:off x="5310188" y="1666875"/>
            <a:ext cx="28670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255713"/>
            <a:ext cx="3998912" cy="456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000" smtClean="0"/>
              <a:t>협조 시간차 확보 문제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/>
              <a:t>CB </a:t>
            </a:r>
            <a:r>
              <a:rPr lang="ko-KR" altLang="en-US" sz="1800" smtClean="0"/>
              <a:t>전류는 작아짐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/>
              <a:t>R/C</a:t>
            </a:r>
            <a:r>
              <a:rPr lang="ko-KR" altLang="en-US" sz="1800" smtClean="0"/>
              <a:t> 전류는 커짐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협조시간차는 커짐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고장전류가 설정치 보다 작아질 경우 부동작 우려</a:t>
            </a:r>
            <a:endParaRPr lang="en-US" altLang="ko-KR" sz="1800" smtClean="0"/>
          </a:p>
          <a:p>
            <a:pPr lvl="1">
              <a:lnSpc>
                <a:spcPct val="90000"/>
              </a:lnSpc>
            </a:pPr>
            <a:endParaRPr lang="ko-KR" altLang="en-US" sz="1800" smtClean="0"/>
          </a:p>
          <a:p>
            <a:pPr>
              <a:lnSpc>
                <a:spcPct val="90000"/>
              </a:lnSpc>
            </a:pPr>
            <a:r>
              <a:rPr lang="ko-KR" altLang="en-US" sz="2000" smtClean="0"/>
              <a:t>협조 방안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분산전원이 없는 상태의 고장전류 계산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분산전원을 고려한 고장전류 계산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전류의 변화범위를 고려한 협조 정정치 선택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6475413" y="2173288"/>
            <a:ext cx="0" cy="3917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6918325" y="3373438"/>
            <a:ext cx="0" cy="26987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275388" y="6157913"/>
            <a:ext cx="4413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folHlink"/>
                </a:solidFill>
                <a:latin typeface="Arial" charset="0"/>
              </a:rPr>
              <a:t>CB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719888" y="6156325"/>
            <a:ext cx="4905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folHlink"/>
                </a:solidFill>
                <a:latin typeface="Arial" charset="0"/>
              </a:rPr>
              <a:t>R/C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5580063" y="2119313"/>
            <a:ext cx="8588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5592763" y="3282950"/>
            <a:ext cx="12573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6191250" y="2365375"/>
            <a:ext cx="0" cy="65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4306888" y="2497138"/>
            <a:ext cx="15748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>
                <a:solidFill>
                  <a:schemeClr val="folHlink"/>
                </a:solidFill>
                <a:latin typeface="Arial" charset="0"/>
              </a:rPr>
              <a:t>협조시간차 커짐</a:t>
            </a: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6435725" y="2087563"/>
            <a:ext cx="88900" cy="90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6865938" y="3251200"/>
            <a:ext cx="88900" cy="90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6889750" y="3976688"/>
            <a:ext cx="88900" cy="90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3" name="Line 20"/>
          <p:cNvSpPr>
            <a:spLocks noChangeShapeType="1"/>
          </p:cNvSpPr>
          <p:nvPr/>
        </p:nvSpPr>
        <p:spPr bwMode="auto">
          <a:xfrm>
            <a:off x="5603875" y="4040188"/>
            <a:ext cx="12573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4" name="Line 21"/>
          <p:cNvSpPr>
            <a:spLocks noChangeShapeType="1"/>
          </p:cNvSpPr>
          <p:nvPr/>
        </p:nvSpPr>
        <p:spPr bwMode="auto">
          <a:xfrm>
            <a:off x="5592763" y="2368550"/>
            <a:ext cx="105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5" name="Line 22"/>
          <p:cNvSpPr>
            <a:spLocks noChangeShapeType="1"/>
          </p:cNvSpPr>
          <p:nvPr/>
        </p:nvSpPr>
        <p:spPr bwMode="auto">
          <a:xfrm>
            <a:off x="5591175" y="3068638"/>
            <a:ext cx="11191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6" name="Line 23"/>
          <p:cNvSpPr>
            <a:spLocks noChangeShapeType="1"/>
          </p:cNvSpPr>
          <p:nvPr/>
        </p:nvSpPr>
        <p:spPr bwMode="auto">
          <a:xfrm>
            <a:off x="5897563" y="2127250"/>
            <a:ext cx="0" cy="9302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H="1" flipV="1">
            <a:off x="6570663" y="2076450"/>
            <a:ext cx="168275" cy="249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>
            <a:off x="6778625" y="2022475"/>
            <a:ext cx="1574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200">
                <a:solidFill>
                  <a:schemeClr val="hlink"/>
                </a:solidFill>
                <a:latin typeface="Arial" charset="0"/>
              </a:rPr>
              <a:t>고장전류 감소</a:t>
            </a:r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 flipH="1" flipV="1">
            <a:off x="6843713" y="3027363"/>
            <a:ext cx="168275" cy="249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30" name="Text Box 27"/>
          <p:cNvSpPr txBox="1">
            <a:spLocks noChangeArrowheads="1"/>
          </p:cNvSpPr>
          <p:nvPr/>
        </p:nvSpPr>
        <p:spPr bwMode="auto">
          <a:xfrm>
            <a:off x="7038975" y="3165475"/>
            <a:ext cx="1574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200">
                <a:solidFill>
                  <a:schemeClr val="hlink"/>
                </a:solidFill>
                <a:latin typeface="Arial" charset="0"/>
              </a:rPr>
              <a:t>고장전류 증가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분산전원 연계 지침 보완사항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 dirty="0" smtClean="0">
                <a:solidFill>
                  <a:srgbClr val="FF0000"/>
                </a:solidFill>
              </a:rPr>
              <a:t>문제점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ko-KR" altLang="en-US" sz="1800" dirty="0" smtClean="0"/>
              <a:t>현재 배전선로의 단락용량 대비 전력용량이 </a:t>
            </a:r>
            <a:r>
              <a:rPr lang="en-US" altLang="ko-KR" sz="1800" dirty="0" smtClean="0"/>
              <a:t>10%</a:t>
            </a:r>
            <a:r>
              <a:rPr lang="ko-KR" altLang="en-US" sz="1800" dirty="0" smtClean="0"/>
              <a:t>이내 검토 생략</a:t>
            </a:r>
            <a:endParaRPr lang="en-US" altLang="ko-KR" sz="1800" dirty="0" smtClean="0"/>
          </a:p>
          <a:p>
            <a:pPr lvl="1">
              <a:defRPr/>
            </a:pPr>
            <a:r>
              <a:rPr lang="ko-KR" altLang="en-US" sz="1800" dirty="0" smtClean="0"/>
              <a:t>동일뱅크에 대용량 분산전원이 다수 공용되는 경우 문제발생 우려 </a:t>
            </a:r>
            <a:endParaRPr lang="en-US" altLang="ko-KR" sz="1800" dirty="0" smtClean="0"/>
          </a:p>
          <a:p>
            <a:pPr lvl="1">
              <a:defRPr/>
            </a:pPr>
            <a:r>
              <a:rPr lang="ko-KR" altLang="en-US" sz="1800" dirty="0" smtClean="0"/>
              <a:t>단락용량의 초과와 보호기기 </a:t>
            </a:r>
            <a:r>
              <a:rPr lang="ko-KR" altLang="en-US" sz="1800" dirty="0" err="1" smtClean="0"/>
              <a:t>부동작</a:t>
            </a:r>
            <a:r>
              <a:rPr lang="ko-KR" altLang="en-US" sz="1800" dirty="0" smtClean="0"/>
              <a:t> 문제 대두</a:t>
            </a:r>
            <a:endParaRPr lang="en-US" altLang="ko-KR" sz="1800" dirty="0" smtClean="0"/>
          </a:p>
          <a:p>
            <a:pPr>
              <a:defRPr/>
            </a:pPr>
            <a:r>
              <a:rPr lang="ko-KR" altLang="en-US" dirty="0" smtClean="0"/>
              <a:t>보완사항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sz="1800" dirty="0" smtClean="0"/>
              <a:t>전력용량 </a:t>
            </a:r>
            <a:r>
              <a:rPr lang="en-US" altLang="ko-KR" sz="1800" dirty="0" smtClean="0"/>
              <a:t>300kW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초과하여 전용선로 분산전원 연계 시 단락용량 초과여부와 보호기기 </a:t>
            </a:r>
            <a:r>
              <a:rPr lang="ko-KR" altLang="en-US" sz="1800" dirty="0" err="1" smtClean="0"/>
              <a:t>부동작</a:t>
            </a:r>
            <a:r>
              <a:rPr lang="ko-KR" altLang="en-US" sz="1800" dirty="0" smtClean="0"/>
              <a:t> 여부검토 필요 </a:t>
            </a:r>
            <a:endParaRPr lang="en-US" altLang="ko-KR" sz="1800" dirty="0" smtClean="0"/>
          </a:p>
          <a:p>
            <a:pPr lvl="1">
              <a:defRPr/>
            </a:pPr>
            <a:r>
              <a:rPr lang="en-US" altLang="ko-KR" sz="1800" dirty="0" smtClean="0"/>
              <a:t>OFF-DAS</a:t>
            </a:r>
            <a:r>
              <a:rPr lang="ko-KR" altLang="en-US" sz="1800" dirty="0" smtClean="0"/>
              <a:t>를 이용한 뱅크단위의 고장전류 해석을 통하여 고장전류가 정격 차단전류를 상회하는지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분류효과로 인한 보호협조의 가능여부 검토</a:t>
            </a:r>
            <a:endParaRPr lang="en-US" altLang="ko-KR" sz="1800" dirty="0" smtClean="0"/>
          </a:p>
          <a:p>
            <a:pPr lvl="1">
              <a:defRPr/>
            </a:pPr>
            <a:r>
              <a:rPr lang="ko-KR" altLang="en-US" sz="1800" dirty="0" smtClean="0"/>
              <a:t>문제점 발생 시 상위계통 연계 또는 단락전류 제한 조치 시행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4) </a:t>
            </a:r>
            <a:r>
              <a:rPr lang="ko-KR" altLang="en-US" smtClean="0"/>
              <a:t>역방향 고장전류로 인한 오동작 문제</a:t>
            </a:r>
          </a:p>
        </p:txBody>
      </p:sp>
      <p:sp>
        <p:nvSpPr>
          <p:cNvPr id="19459" name="내용 개체 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ko-KR" altLang="en-US" smtClean="0"/>
              <a:t>분산전원 연계 선로 보호기기 오동작 문제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동일뱅크 타선로 사고시 분산전원 연계 선로 보호기기 오동작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분산전원 연계 선로 전원측 사고시 보호기기 오동작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분산전원 연계 선로 자동화 개폐기 </a:t>
            </a:r>
            <a:r>
              <a:rPr lang="en-US" altLang="ko-KR" smtClean="0"/>
              <a:t>FI </a:t>
            </a:r>
            <a:r>
              <a:rPr lang="ko-KR" altLang="en-US" smtClean="0"/>
              <a:t>오류</a:t>
            </a:r>
            <a:endParaRPr lang="en-US" altLang="ko-KR" smtClean="0"/>
          </a:p>
          <a:p>
            <a:pPr>
              <a:spcBef>
                <a:spcPts val="600"/>
              </a:spcBef>
            </a:pPr>
            <a:r>
              <a:rPr lang="ko-KR" altLang="en-US" smtClean="0"/>
              <a:t>해결책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배전용 보호기기 및 자동화 개폐기 방향성 판별 기능 필요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방향성 보호기기 설치기준 정립 필요</a:t>
            </a:r>
            <a:endParaRPr lang="en-US" altLang="ko-KR" smtClean="0"/>
          </a:p>
          <a:p>
            <a:pPr>
              <a:spcBef>
                <a:spcPts val="600"/>
              </a:spcBef>
            </a:pPr>
            <a:r>
              <a:rPr lang="ko-KR" altLang="en-US" smtClean="0"/>
              <a:t>추진사항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전력</a:t>
            </a:r>
            <a:r>
              <a:rPr lang="en-US" altLang="ko-KR" smtClean="0"/>
              <a:t>IT</a:t>
            </a:r>
            <a:r>
              <a:rPr lang="ko-KR" altLang="en-US" smtClean="0"/>
              <a:t>과제로 개발된 인텍제 양방향 리클로져 성능 시험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한전 </a:t>
            </a:r>
            <a:r>
              <a:rPr lang="en-US" altLang="ko-KR" smtClean="0"/>
              <a:t>KDN </a:t>
            </a:r>
            <a:r>
              <a:rPr lang="ko-KR" altLang="en-US" smtClean="0"/>
              <a:t>자동화 단말장치 방향성 판별 성능 테스트</a:t>
            </a:r>
            <a:endParaRPr lang="en-US" altLang="ko-KR" smtClean="0"/>
          </a:p>
          <a:p>
            <a:pPr marL="628650" lvl="1" indent="-268288">
              <a:spcBef>
                <a:spcPts val="600"/>
              </a:spcBef>
            </a:pPr>
            <a:r>
              <a:rPr lang="ko-KR" altLang="en-US" smtClean="0"/>
              <a:t>송변전 보호기술서 및 기타 국제 기준을 참조하여 보호기기 방향성 판별 기준 정립을 위한 자료 조사</a:t>
            </a:r>
            <a:endParaRPr lang="en-US" altLang="ko-KR" smtClean="0"/>
          </a:p>
          <a:p>
            <a:pPr marL="895350" lvl="2" indent="-895350">
              <a:spcBef>
                <a:spcPts val="300"/>
              </a:spcBef>
              <a:buFont typeface="Wingdings" pitchFamily="2" charset="2"/>
              <a:buNone/>
            </a:pPr>
            <a:endParaRPr lang="en-US" altLang="ko-K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950913" y="1717675"/>
            <a:ext cx="7202487" cy="1254125"/>
          </a:xfrm>
        </p:spPr>
        <p:txBody>
          <a:bodyPr anchor="b"/>
          <a:lstStyle/>
          <a:p>
            <a:pPr algn="ctr">
              <a:defRPr/>
            </a:pPr>
            <a:r>
              <a:rPr lang="ko-KR" altLang="en-US" sz="38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분산전원 연계계통</a:t>
            </a:r>
            <a:br>
              <a:rPr lang="ko-KR" altLang="en-US" sz="38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38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보호협조 방안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타원 13"/>
          <p:cNvSpPr/>
          <p:nvPr/>
        </p:nvSpPr>
        <p:spPr bwMode="auto">
          <a:xfrm>
            <a:off x="338138" y="2719388"/>
            <a:ext cx="3400425" cy="1743075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ko-KR" altLang="en-US" smtClean="0">
                <a:latin typeface="굴림" pitchFamily="50" charset="-127"/>
              </a:rPr>
              <a:t>분산전원</a:t>
            </a:r>
            <a:r>
              <a:rPr lang="en-US" altLang="ko-KR" smtClean="0">
                <a:latin typeface="굴림" pitchFamily="50" charset="-127"/>
              </a:rPr>
              <a:t> </a:t>
            </a:r>
            <a:r>
              <a:rPr lang="ko-KR" altLang="en-US" smtClean="0">
                <a:latin typeface="굴림" pitchFamily="50" charset="-127"/>
              </a:rPr>
              <a:t>연계 배전계통 보호방안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28638" y="3138488"/>
            <a:ext cx="304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latin typeface="한컴돋움" pitchFamily="18" charset="-127"/>
                <a:ea typeface="한컴돋움" pitchFamily="18" charset="-127"/>
              </a:rPr>
              <a:t>분산전원 종류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,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용량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,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위치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,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변압기 결선 방식에 따른 </a:t>
            </a:r>
            <a:endParaRPr lang="en-US" altLang="ko-KR">
              <a:latin typeface="한컴돋움" pitchFamily="18" charset="-127"/>
              <a:ea typeface="한컴돋움" pitchFamily="18" charset="-127"/>
            </a:endParaRPr>
          </a:p>
          <a:p>
            <a:r>
              <a:rPr lang="ko-KR" altLang="en-US">
                <a:latin typeface="한컴돋움" pitchFamily="18" charset="-127"/>
                <a:ea typeface="한컴돋움" pitchFamily="18" charset="-127"/>
              </a:rPr>
              <a:t>고장특성 일반화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4838" y="4891088"/>
            <a:ext cx="2962275" cy="11906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>
                <a:latin typeface="한컴돋움" pitchFamily="18" charset="-127"/>
                <a:ea typeface="한컴돋움" pitchFamily="18" charset="-127"/>
              </a:rPr>
              <a:t> 보호기기 연동 실증시험 </a:t>
            </a:r>
            <a:endParaRPr lang="en-US" altLang="ko-KR"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>
                <a:latin typeface="한컴돋움" pitchFamily="18" charset="-127"/>
                <a:ea typeface="한컴돋움" pitchFamily="18" charset="-127"/>
              </a:rPr>
              <a:t>  (Hypersim RTDS)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o-KR" altLang="en-US">
                <a:latin typeface="한컴돋움" pitchFamily="18" charset="-127"/>
                <a:ea typeface="한컴돋움" pitchFamily="18" charset="-127"/>
              </a:rPr>
              <a:t> 실계통 실증시험</a:t>
            </a:r>
            <a:endParaRPr lang="en-US" altLang="ko-KR"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>
                <a:latin typeface="한컴돋움" pitchFamily="18" charset="-127"/>
                <a:ea typeface="한컴돋움" pitchFamily="18" charset="-127"/>
              </a:rPr>
              <a:t>  (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고창실증시험장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)</a:t>
            </a:r>
            <a:endParaRPr lang="ko-KR" altLang="en-US">
              <a:latin typeface="한컴돋움" pitchFamily="18" charset="-127"/>
              <a:ea typeface="한컴돋움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163" y="1671638"/>
            <a:ext cx="4479925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  <a:defRPr/>
            </a:pPr>
            <a:r>
              <a:rPr lang="en-US" altLang="ko-KR">
                <a:latin typeface="한컴돋움" pitchFamily="18" charset="-127"/>
                <a:ea typeface="한컴돋움" pitchFamily="18" charset="-127"/>
              </a:rPr>
              <a:t>OffDAS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기반 고장해석 및 보호협조 프로그램 개발</a:t>
            </a:r>
          </a:p>
          <a:p>
            <a:pPr marL="342900" indent="-342900" algn="l">
              <a:defRPr/>
            </a:pPr>
            <a:r>
              <a:rPr lang="en-US" altLang="ko-KR"/>
              <a:t>    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사업소 검토능력 및 편의성 향상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7688" y="2788356"/>
            <a:ext cx="447992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dirty="0">
                <a:latin typeface="한컴돋움" pitchFamily="18" charset="-127"/>
                <a:ea typeface="한컴돋움" pitchFamily="18" charset="-127"/>
              </a:rPr>
              <a:t>2. </a:t>
            </a:r>
            <a:r>
              <a:rPr lang="ko-KR" altLang="en-US" dirty="0" err="1">
                <a:latin typeface="한컴돋움" pitchFamily="18" charset="-127"/>
                <a:ea typeface="한컴돋움" pitchFamily="18" charset="-127"/>
              </a:rPr>
              <a:t>배전계통측</a:t>
            </a:r>
            <a:r>
              <a:rPr lang="ko-KR" altLang="en-US" dirty="0">
                <a:latin typeface="한컴돋움" pitchFamily="18" charset="-127"/>
                <a:ea typeface="한컴돋움" pitchFamily="18" charset="-127"/>
              </a:rPr>
              <a:t> 보호방안</a:t>
            </a:r>
            <a:endParaRPr lang="en-US" altLang="ko-KR" dirty="0"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 dirty="0">
                <a:latin typeface="한컴돋움" pitchFamily="18" charset="-127"/>
                <a:ea typeface="한컴돋움" pitchFamily="18" charset="-127"/>
              </a:rPr>
              <a:t>  - </a:t>
            </a:r>
            <a:r>
              <a:rPr lang="ko-KR" altLang="en-US" dirty="0">
                <a:latin typeface="한컴돋움" pitchFamily="18" charset="-127"/>
                <a:ea typeface="한컴돋움" pitchFamily="18" charset="-127"/>
              </a:rPr>
              <a:t>역방향 고장전류 문제</a:t>
            </a:r>
          </a:p>
          <a:p>
            <a:pPr algn="l">
              <a:defRPr/>
            </a:pPr>
            <a:r>
              <a:rPr lang="ko-KR" altLang="en-US" dirty="0"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 dirty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보호기기 방향성 부여</a:t>
            </a:r>
            <a:endParaRPr lang="en-US" altLang="ko-KR" dirty="0">
              <a:solidFill>
                <a:schemeClr val="folHlink"/>
              </a:solidFill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 dirty="0">
                <a:latin typeface="한컴돋움" pitchFamily="18" charset="-127"/>
                <a:ea typeface="한컴돋움" pitchFamily="18" charset="-127"/>
              </a:rPr>
              <a:t>  - </a:t>
            </a:r>
            <a:r>
              <a:rPr lang="ko-KR" altLang="en-US" dirty="0" smtClean="0">
                <a:latin typeface="한컴돋움" pitchFamily="18" charset="-127"/>
                <a:ea typeface="한컴돋움" pitchFamily="18" charset="-127"/>
              </a:rPr>
              <a:t>정정지침 </a:t>
            </a:r>
            <a:endParaRPr lang="ko-KR" altLang="en-US" dirty="0"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ko-KR" altLang="en-US" dirty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 dirty="0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분산전원 </a:t>
            </a:r>
            <a:r>
              <a:rPr lang="ko-KR" altLang="en-US" dirty="0" err="1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연계전</a:t>
            </a:r>
            <a:r>
              <a:rPr lang="ko-KR" altLang="en-US" dirty="0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기준으로 정정</a:t>
            </a:r>
            <a:endParaRPr lang="en-US" altLang="ko-KR" dirty="0" smtClean="0">
              <a:solidFill>
                <a:schemeClr val="folHlink"/>
              </a:solidFill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 dirty="0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 dirty="0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분산전원 </a:t>
            </a:r>
            <a:r>
              <a:rPr lang="ko-KR" altLang="en-US" dirty="0" err="1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연계후</a:t>
            </a:r>
            <a:r>
              <a:rPr lang="ko-KR" altLang="en-US" dirty="0" smtClean="0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영향을 평가</a:t>
            </a:r>
            <a:endParaRPr lang="ko-KR" altLang="en-US" dirty="0">
              <a:solidFill>
                <a:schemeClr val="folHlink"/>
              </a:solidFill>
              <a:latin typeface="한컴돋움" pitchFamily="18" charset="-127"/>
              <a:ea typeface="한컴돋움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8163" y="4805363"/>
            <a:ext cx="4486275" cy="1465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>
                <a:latin typeface="한컴돋움" pitchFamily="18" charset="-127"/>
                <a:ea typeface="한컴돋움" pitchFamily="18" charset="-127"/>
              </a:rPr>
              <a:t>3.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분산전원 측 해결방안</a:t>
            </a:r>
            <a:endParaRPr lang="en-US" altLang="ko-KR"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>
                <a:latin typeface="한컴돋움" pitchFamily="18" charset="-127"/>
                <a:ea typeface="한컴돋움" pitchFamily="18" charset="-127"/>
              </a:rPr>
              <a:t>  -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고장전류 증가 및 분류효과 문제</a:t>
            </a:r>
          </a:p>
          <a:p>
            <a:pPr algn="l">
              <a:defRPr/>
            </a:pPr>
            <a:r>
              <a:rPr lang="en-US" altLang="ko-KR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분산전원측 고장전류 기여효과 저감</a:t>
            </a:r>
            <a:endParaRPr lang="en-US" altLang="ko-KR">
              <a:solidFill>
                <a:schemeClr val="folHlink"/>
              </a:solidFill>
              <a:latin typeface="한컴돋움" pitchFamily="18" charset="-127"/>
              <a:ea typeface="한컴돋움" pitchFamily="18" charset="-127"/>
            </a:endParaRPr>
          </a:p>
          <a:p>
            <a:pPr algn="l">
              <a:defRPr/>
            </a:pPr>
            <a:r>
              <a:rPr lang="en-US" altLang="ko-KR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지락 </a:t>
            </a:r>
            <a:r>
              <a:rPr lang="en-US" altLang="ko-KR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: NGR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설치</a:t>
            </a:r>
          </a:p>
          <a:p>
            <a:pPr algn="l">
              <a:defRPr/>
            </a:pPr>
            <a:r>
              <a:rPr lang="en-US" altLang="ko-KR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    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단락 </a:t>
            </a:r>
            <a:r>
              <a:rPr lang="en-US" altLang="ko-KR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: </a:t>
            </a:r>
            <a:r>
              <a:rPr lang="ko-KR" altLang="en-US">
                <a:solidFill>
                  <a:schemeClr val="folHlink"/>
                </a:solidFill>
                <a:latin typeface="한컴돋움" pitchFamily="18" charset="-127"/>
                <a:ea typeface="한컴돋움" pitchFamily="18" charset="-127"/>
              </a:rPr>
              <a:t>한류리액터 설치</a:t>
            </a:r>
          </a:p>
        </p:txBody>
      </p:sp>
      <p:sp>
        <p:nvSpPr>
          <p:cNvPr id="21513" name="타원 12"/>
          <p:cNvSpPr>
            <a:spLocks noChangeArrowheads="1"/>
          </p:cNvSpPr>
          <p:nvPr/>
        </p:nvSpPr>
        <p:spPr bwMode="auto">
          <a:xfrm>
            <a:off x="433388" y="2814638"/>
            <a:ext cx="3343275" cy="15621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ko-KR" altLang="en-US"/>
          </a:p>
        </p:txBody>
      </p:sp>
      <p:sp>
        <p:nvSpPr>
          <p:cNvPr id="21514" name="오른쪽 화살표 14"/>
          <p:cNvSpPr>
            <a:spLocks noChangeArrowheads="1"/>
          </p:cNvSpPr>
          <p:nvPr/>
        </p:nvSpPr>
        <p:spPr bwMode="auto">
          <a:xfrm>
            <a:off x="3843338" y="3557588"/>
            <a:ext cx="438150" cy="28575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ko-KR" altLang="en-US"/>
          </a:p>
        </p:txBody>
      </p:sp>
      <p:sp>
        <p:nvSpPr>
          <p:cNvPr id="21515" name="오른쪽 화살표 15"/>
          <p:cNvSpPr>
            <a:spLocks noChangeArrowheads="1"/>
          </p:cNvSpPr>
          <p:nvPr/>
        </p:nvSpPr>
        <p:spPr bwMode="auto">
          <a:xfrm rot="2783645">
            <a:off x="3521075" y="4387851"/>
            <a:ext cx="644525" cy="285750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pPr algn="l"/>
            <a:endParaRPr lang="ko-KR" altLang="en-US"/>
          </a:p>
        </p:txBody>
      </p:sp>
      <p:sp>
        <p:nvSpPr>
          <p:cNvPr id="21516" name="오른쪽 화살표 16"/>
          <p:cNvSpPr>
            <a:spLocks noChangeArrowheads="1"/>
          </p:cNvSpPr>
          <p:nvPr/>
        </p:nvSpPr>
        <p:spPr bwMode="auto">
          <a:xfrm rot="-1682130">
            <a:off x="3640138" y="2643188"/>
            <a:ext cx="463550" cy="285750"/>
          </a:xfrm>
          <a:prstGeom prst="rightArrow">
            <a:avLst>
              <a:gd name="adj1" fmla="val 50000"/>
              <a:gd name="adj2" fmla="val 49883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ko-KR" altLang="en-US"/>
          </a:p>
        </p:txBody>
      </p:sp>
      <p:sp>
        <p:nvSpPr>
          <p:cNvPr id="21517" name="오른쪽 화살표 17"/>
          <p:cNvSpPr>
            <a:spLocks noChangeArrowheads="1"/>
          </p:cNvSpPr>
          <p:nvPr/>
        </p:nvSpPr>
        <p:spPr bwMode="auto">
          <a:xfrm rot="5400000">
            <a:off x="1950244" y="4561682"/>
            <a:ext cx="268287" cy="285750"/>
          </a:xfrm>
          <a:prstGeom prst="rightArrow">
            <a:avLst>
              <a:gd name="adj1" fmla="val 50000"/>
              <a:gd name="adj2" fmla="val 32241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pPr algn="l"/>
            <a:endParaRPr lang="ko-KR" altLang="en-US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14363" y="1668463"/>
            <a:ext cx="3311525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>
                <a:latin typeface="한컴돋움" pitchFamily="18" charset="-127"/>
                <a:ea typeface="한컴돋움" pitchFamily="18" charset="-127"/>
              </a:rPr>
              <a:t> 사례별 고장해석 및 모의시험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o-KR" altLang="en-US">
                <a:latin typeface="한컴돋움" pitchFamily="18" charset="-127"/>
                <a:ea typeface="한컴돋움" pitchFamily="18" charset="-127"/>
              </a:rPr>
              <a:t> </a:t>
            </a:r>
            <a:r>
              <a:rPr lang="en-US" altLang="ko-KR">
                <a:latin typeface="한컴돋움" pitchFamily="18" charset="-127"/>
                <a:ea typeface="한컴돋움" pitchFamily="18" charset="-127"/>
              </a:rPr>
              <a:t>EMTDC/CYMDIST </a:t>
            </a:r>
            <a:r>
              <a:rPr lang="ko-KR" altLang="en-US">
                <a:latin typeface="한컴돋움" pitchFamily="18" charset="-127"/>
                <a:ea typeface="한컴돋움" pitchFamily="18" charset="-127"/>
              </a:rPr>
              <a:t>이용</a:t>
            </a:r>
          </a:p>
        </p:txBody>
      </p:sp>
      <p:sp>
        <p:nvSpPr>
          <p:cNvPr id="21519" name="오른쪽 화살표 17"/>
          <p:cNvSpPr>
            <a:spLocks noChangeArrowheads="1"/>
          </p:cNvSpPr>
          <p:nvPr/>
        </p:nvSpPr>
        <p:spPr bwMode="auto">
          <a:xfrm rot="5400000">
            <a:off x="1899444" y="2402682"/>
            <a:ext cx="268287" cy="285750"/>
          </a:xfrm>
          <a:prstGeom prst="rightArrow">
            <a:avLst>
              <a:gd name="adj1" fmla="val 50000"/>
              <a:gd name="adj2" fmla="val 32241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pPr algn="l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단락고장 보호협조 방안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065213"/>
            <a:ext cx="8202613" cy="400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000" smtClean="0"/>
              <a:t>단락고장의 특성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고장전류 계산 시 분산전원의 운전정보</a:t>
            </a:r>
            <a:r>
              <a:rPr lang="en-US" altLang="ko-KR" sz="1800" smtClean="0"/>
              <a:t>(</a:t>
            </a:r>
            <a:r>
              <a:rPr lang="ko-KR" altLang="en-US" sz="1800" smtClean="0"/>
              <a:t>출력</a:t>
            </a:r>
            <a:r>
              <a:rPr lang="en-US" altLang="ko-KR" sz="1800" smtClean="0"/>
              <a:t>, CB</a:t>
            </a:r>
            <a:r>
              <a:rPr lang="ko-KR" altLang="en-US" sz="1800" smtClean="0"/>
              <a:t>상태</a:t>
            </a:r>
            <a:r>
              <a:rPr lang="en-US" altLang="ko-KR" sz="1800" smtClean="0"/>
              <a:t>) </a:t>
            </a:r>
            <a:r>
              <a:rPr lang="ko-KR" altLang="en-US" sz="1800" smtClean="0"/>
              <a:t>필요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/>
              <a:t>TDAS</a:t>
            </a:r>
            <a:r>
              <a:rPr lang="ko-KR" altLang="en-US" sz="1800" smtClean="0"/>
              <a:t>와 미연계로 현실적으로 정확한 고장전류 계산 곤란</a:t>
            </a:r>
            <a:endParaRPr lang="en-US" altLang="ko-KR" sz="1800" smtClean="0"/>
          </a:p>
          <a:p>
            <a:pPr>
              <a:lnSpc>
                <a:spcPct val="90000"/>
              </a:lnSpc>
            </a:pPr>
            <a:r>
              <a:rPr lang="ko-KR" altLang="en-US" sz="2000" smtClean="0"/>
              <a:t>기본방침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역방향 고장전류로 인한 오동작은 방향성으로 해결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정격차단전류 상회 및 분류효과는 기여 고장전류 저감으로 해결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우리계통에 기여할 수 있는 상정 최대 단락고장전류 분석</a:t>
            </a:r>
          </a:p>
          <a:p>
            <a:pPr lvl="2">
              <a:lnSpc>
                <a:spcPct val="90000"/>
              </a:lnSpc>
            </a:pPr>
            <a:r>
              <a:rPr lang="en-US" altLang="ko-KR" sz="1600" smtClean="0"/>
              <a:t>Off-DAS </a:t>
            </a:r>
            <a:r>
              <a:rPr lang="ko-KR" altLang="en-US" sz="1600" smtClean="0"/>
              <a:t>보호협조 프로그램 보완</a:t>
            </a:r>
          </a:p>
          <a:p>
            <a:pPr lvl="2">
              <a:lnSpc>
                <a:spcPct val="90000"/>
              </a:lnSpc>
            </a:pPr>
            <a:r>
              <a:rPr lang="ko-KR" altLang="en-US" sz="1600" smtClean="0"/>
              <a:t>효과미약 </a:t>
            </a:r>
            <a:r>
              <a:rPr lang="en-US" altLang="ko-KR" sz="1600" smtClean="0"/>
              <a:t>-&gt; </a:t>
            </a:r>
            <a:r>
              <a:rPr lang="ko-KR" altLang="en-US" sz="1600" smtClean="0"/>
              <a:t>현행 정정지침으로도 보호협조 가능</a:t>
            </a:r>
          </a:p>
          <a:p>
            <a:pPr lvl="2">
              <a:lnSpc>
                <a:spcPct val="90000"/>
              </a:lnSpc>
            </a:pPr>
            <a:r>
              <a:rPr lang="ko-KR" altLang="en-US" sz="1600" smtClean="0"/>
              <a:t>필요시 </a:t>
            </a:r>
            <a:r>
              <a:rPr lang="en-US" altLang="ko-KR" sz="1600" smtClean="0"/>
              <a:t>-&gt; DG </a:t>
            </a:r>
            <a:r>
              <a:rPr lang="ko-KR" altLang="en-US" sz="1600" smtClean="0"/>
              <a:t>측에 한류리엑터 부착 </a:t>
            </a:r>
            <a:r>
              <a:rPr lang="en-US" altLang="ko-KR" sz="1600" smtClean="0">
                <a:solidFill>
                  <a:schemeClr val="hlink"/>
                </a:solidFill>
              </a:rPr>
              <a:t>(</a:t>
            </a:r>
            <a:r>
              <a:rPr lang="ko-KR" altLang="en-US" sz="1600" smtClean="0">
                <a:solidFill>
                  <a:schemeClr val="hlink"/>
                </a:solidFill>
              </a:rPr>
              <a:t>연계기준 반영 필요</a:t>
            </a:r>
            <a:r>
              <a:rPr lang="en-US" altLang="ko-KR" sz="1600" smtClean="0">
                <a:solidFill>
                  <a:schemeClr val="hlink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인버터 기반 분산전원은 기여효과가 미약한 것으로 분석</a:t>
            </a:r>
          </a:p>
          <a:p>
            <a:pPr lvl="2">
              <a:lnSpc>
                <a:spcPct val="90000"/>
              </a:lnSpc>
            </a:pPr>
            <a:r>
              <a:rPr lang="ko-KR" altLang="en-US" sz="1600" smtClean="0"/>
              <a:t>정격전류의 </a:t>
            </a:r>
            <a:r>
              <a:rPr lang="en-US" altLang="ko-KR" sz="1600" smtClean="0"/>
              <a:t>1.5</a:t>
            </a:r>
            <a:r>
              <a:rPr lang="ko-KR" altLang="en-US" sz="1600" smtClean="0"/>
              <a:t>배 기여</a:t>
            </a:r>
            <a:endParaRPr lang="en-US" altLang="ko-KR" sz="1600" smtClean="0"/>
          </a:p>
        </p:txBody>
      </p:sp>
      <p:pic>
        <p:nvPicPr>
          <p:cNvPr id="22532" name="Picture 9" descr="UNI00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5200650"/>
            <a:ext cx="43926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단락고장 보호협조 방안</a:t>
            </a:r>
            <a:r>
              <a:rPr lang="en-US" altLang="ko-KR" smtClean="0">
                <a:effectLst/>
              </a:rPr>
              <a:t>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 smtClean="0"/>
              <a:t>한류 리엑터 설치기준</a:t>
            </a:r>
            <a:r>
              <a:rPr lang="en-US" altLang="ko-KR" smtClean="0"/>
              <a:t>(</a:t>
            </a:r>
            <a:r>
              <a:rPr lang="ko-KR" altLang="en-US" smtClean="0"/>
              <a:t>안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고장전류가 보호기기 정격차단전류를 상회하지 않을 것</a:t>
            </a:r>
          </a:p>
          <a:p>
            <a:pPr lvl="2"/>
            <a:r>
              <a:rPr lang="ko-KR" altLang="en-US" smtClean="0"/>
              <a:t>기준용량을 고려할 때 우리선로에는 문제가 없는 것으로 예상되나</a:t>
            </a:r>
            <a:r>
              <a:rPr lang="en-US" altLang="ko-KR" smtClean="0"/>
              <a:t>, </a:t>
            </a:r>
            <a:r>
              <a:rPr lang="ko-KR" altLang="en-US" smtClean="0"/>
              <a:t>발전고객 및 일반수용가 보호기기의 정격용량 검토 필요</a:t>
            </a:r>
          </a:p>
          <a:p>
            <a:pPr lvl="1"/>
            <a:r>
              <a:rPr lang="en-US" altLang="ko-KR" smtClean="0"/>
              <a:t>OCR </a:t>
            </a:r>
            <a:r>
              <a:rPr lang="ko-KR" altLang="en-US" smtClean="0"/>
              <a:t>보호협조가 불가능하지 않을 것</a:t>
            </a:r>
          </a:p>
          <a:p>
            <a:pPr lvl="2"/>
            <a:r>
              <a:rPr lang="ko-KR" altLang="en-US" smtClean="0"/>
              <a:t>분류효과에 따른 부동작 방지를 위하여 전원측 보호기기</a:t>
            </a:r>
            <a:r>
              <a:rPr lang="en-US" altLang="ko-KR" smtClean="0"/>
              <a:t>(CB1)</a:t>
            </a:r>
            <a:r>
              <a:rPr lang="ko-KR" altLang="en-US" smtClean="0"/>
              <a:t> 정정치 하향 시 부하측</a:t>
            </a:r>
            <a:r>
              <a:rPr lang="en-US" altLang="ko-KR" smtClean="0"/>
              <a:t>(RC1, RC2)</a:t>
            </a:r>
            <a:r>
              <a:rPr lang="ko-KR" altLang="en-US" smtClean="0"/>
              <a:t>와의 정정치 계산이 어려울 수 있음</a:t>
            </a:r>
          </a:p>
          <a:p>
            <a:pPr lvl="1"/>
            <a:r>
              <a:rPr lang="ko-KR" altLang="en-US" smtClean="0"/>
              <a:t>세부지침 작성을 위한</a:t>
            </a:r>
            <a:r>
              <a:rPr lang="en-US" altLang="ko-KR" smtClean="0"/>
              <a:t> </a:t>
            </a:r>
            <a:r>
              <a:rPr lang="ko-KR" altLang="en-US" smtClean="0"/>
              <a:t>문헌조사 및 모의해석 지속 수행중 </a:t>
            </a:r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지락 보호협조 방안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054100"/>
            <a:ext cx="8202613" cy="5427663"/>
          </a:xfrm>
        </p:spPr>
        <p:txBody>
          <a:bodyPr/>
          <a:lstStyle/>
          <a:p>
            <a:r>
              <a:rPr lang="ko-KR" altLang="en-US" smtClean="0"/>
              <a:t>지락 고장의 특성</a:t>
            </a:r>
          </a:p>
          <a:p>
            <a:pPr lvl="1"/>
            <a:r>
              <a:rPr lang="ko-KR" altLang="en-US" smtClean="0"/>
              <a:t>분산전원의 종류</a:t>
            </a:r>
            <a:r>
              <a:rPr lang="en-US" altLang="ko-KR" smtClean="0"/>
              <a:t>, </a:t>
            </a:r>
            <a:r>
              <a:rPr lang="ko-KR" altLang="en-US" smtClean="0"/>
              <a:t>운전상태와 무관</a:t>
            </a:r>
          </a:p>
          <a:p>
            <a:pPr lvl="1"/>
            <a:r>
              <a:rPr lang="ko-KR" altLang="en-US" smtClean="0"/>
              <a:t>연계변압기 결선방식</a:t>
            </a:r>
            <a:r>
              <a:rPr lang="en-US" altLang="ko-KR" smtClean="0"/>
              <a:t>, </a:t>
            </a:r>
            <a:r>
              <a:rPr lang="ko-KR" altLang="en-US" smtClean="0"/>
              <a:t>용량에 따라 고장전류 기여도 결정</a:t>
            </a:r>
          </a:p>
          <a:p>
            <a:pPr lvl="2"/>
            <a:r>
              <a:rPr lang="en-US" altLang="ko-KR" smtClean="0"/>
              <a:t>Yg-</a:t>
            </a:r>
            <a:r>
              <a:rPr lang="en-US" altLang="ko-KR" sz="1500" smtClean="0"/>
              <a:t>∆</a:t>
            </a:r>
            <a:r>
              <a:rPr lang="ko-KR" altLang="en-US" smtClean="0"/>
              <a:t> 결선 사용으로 고장시 영상 전류가 상전류의 </a:t>
            </a:r>
            <a:r>
              <a:rPr lang="en-US" altLang="ko-KR" smtClean="0"/>
              <a:t>3</a:t>
            </a:r>
            <a:r>
              <a:rPr lang="ko-KR" altLang="en-US" smtClean="0"/>
              <a:t>배까지 발생</a:t>
            </a:r>
          </a:p>
          <a:p>
            <a:pPr lvl="2"/>
            <a:r>
              <a:rPr lang="ko-KR" altLang="en-US" smtClean="0"/>
              <a:t>경우에 따라 불평형 시에도 </a:t>
            </a:r>
            <a:r>
              <a:rPr lang="en-US" altLang="ko-KR" smtClean="0"/>
              <a:t>OCGR </a:t>
            </a:r>
            <a:r>
              <a:rPr lang="ko-KR" altLang="en-US" smtClean="0"/>
              <a:t>오동작 가능</a:t>
            </a:r>
          </a:p>
          <a:p>
            <a:pPr lvl="2"/>
            <a:r>
              <a:rPr lang="en-US" altLang="ko-KR" smtClean="0"/>
              <a:t>Yg-</a:t>
            </a:r>
            <a:r>
              <a:rPr lang="en-US" altLang="ko-KR" sz="1500" smtClean="0"/>
              <a:t>∆</a:t>
            </a:r>
            <a:r>
              <a:rPr lang="en-US" altLang="ko-KR" smtClean="0"/>
              <a:t> </a:t>
            </a:r>
            <a:r>
              <a:rPr lang="ko-KR" altLang="en-US" smtClean="0"/>
              <a:t>유효접지 범위에서 적정 </a:t>
            </a:r>
            <a:r>
              <a:rPr lang="en-US" altLang="ko-KR" smtClean="0"/>
              <a:t>NGR</a:t>
            </a:r>
            <a:r>
              <a:rPr lang="ko-KR" altLang="en-US" smtClean="0"/>
              <a:t> 설치로 고장전류 저감 필요</a:t>
            </a:r>
          </a:p>
          <a:p>
            <a:r>
              <a:rPr lang="ko-KR" altLang="en-US" smtClean="0"/>
              <a:t>기본방침</a:t>
            </a:r>
          </a:p>
          <a:p>
            <a:pPr lvl="1"/>
            <a:r>
              <a:rPr lang="ko-KR" altLang="en-US" smtClean="0"/>
              <a:t>역방향 고장전류로 인한 오동작 방지 대책</a:t>
            </a:r>
          </a:p>
          <a:p>
            <a:pPr lvl="2"/>
            <a:r>
              <a:rPr lang="ko-KR" altLang="en-US" smtClean="0"/>
              <a:t>보호기기에 방향성 계전요소 부여</a:t>
            </a:r>
          </a:p>
          <a:p>
            <a:pPr lvl="2"/>
            <a:r>
              <a:rPr lang="ko-KR" altLang="en-US" smtClean="0"/>
              <a:t>방향 판정 신뢰도 확보가 관건 </a:t>
            </a:r>
          </a:p>
          <a:p>
            <a:pPr lvl="1"/>
            <a:r>
              <a:rPr lang="ko-KR" altLang="en-US" smtClean="0"/>
              <a:t>부동작 방지 대책</a:t>
            </a:r>
          </a:p>
          <a:p>
            <a:pPr lvl="2"/>
            <a:r>
              <a:rPr lang="en-US" altLang="ko-KR" smtClean="0"/>
              <a:t>Off-DAS </a:t>
            </a:r>
            <a:r>
              <a:rPr lang="ko-KR" altLang="en-US" smtClean="0"/>
              <a:t>보호협조 프로그램 보완</a:t>
            </a:r>
          </a:p>
          <a:p>
            <a:pPr lvl="2"/>
            <a:r>
              <a:rPr lang="ko-KR" altLang="en-US" smtClean="0"/>
              <a:t>분류효과를 감안한 고장전류해석을 통한 정정 필요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지락 보호협조 방안</a:t>
            </a:r>
            <a:r>
              <a:rPr lang="en-US" altLang="ko-KR" smtClean="0">
                <a:effectLst/>
              </a:rPr>
              <a:t>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dirty="0" smtClean="0"/>
              <a:t>NGR </a:t>
            </a:r>
            <a:r>
              <a:rPr lang="ko-KR" altLang="en-US" dirty="0" smtClean="0"/>
              <a:t>설치 기준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유효접지를 만족하되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가능한 고장전류 기여효과 저감</a:t>
            </a:r>
          </a:p>
          <a:p>
            <a:pPr lvl="2"/>
            <a:r>
              <a:rPr lang="en-US" altLang="ko-KR" dirty="0" smtClean="0"/>
              <a:t>IEEE </a:t>
            </a:r>
            <a:r>
              <a:rPr lang="ko-KR" altLang="en-US" dirty="0" smtClean="0"/>
              <a:t>유효접지 기준 적용</a:t>
            </a:r>
          </a:p>
          <a:p>
            <a:pPr lvl="2"/>
            <a:endParaRPr lang="ko-KR" altLang="en-US" dirty="0" smtClean="0"/>
          </a:p>
          <a:p>
            <a:pPr lvl="2"/>
            <a:r>
              <a:rPr lang="en-US" altLang="ko-KR" dirty="0" smtClean="0"/>
              <a:t>NGR </a:t>
            </a:r>
            <a:r>
              <a:rPr lang="ko-KR" altLang="en-US" dirty="0" smtClean="0"/>
              <a:t>설치에 따른 전압상승 검토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분류효과로 인한 고장전류의 변동비율 설정 필요</a:t>
            </a:r>
          </a:p>
          <a:p>
            <a:pPr lvl="1"/>
            <a:r>
              <a:rPr lang="ko-KR" altLang="en-US" dirty="0" smtClean="0"/>
              <a:t>전압상승과 고장전류 기여효과는 </a:t>
            </a:r>
            <a:r>
              <a:rPr lang="en-US" altLang="ko-KR" dirty="0" smtClean="0"/>
              <a:t>Trade off </a:t>
            </a:r>
            <a:r>
              <a:rPr lang="ko-KR" altLang="en-US" dirty="0" smtClean="0"/>
              <a:t>관계</a:t>
            </a:r>
          </a:p>
          <a:p>
            <a:pPr lvl="1"/>
            <a:endParaRPr lang="ko-KR" altLang="en-US" dirty="0" smtClean="0"/>
          </a:p>
          <a:p>
            <a:r>
              <a:rPr lang="ko-KR" altLang="en-US" dirty="0" smtClean="0"/>
              <a:t>캐나다 </a:t>
            </a:r>
            <a:r>
              <a:rPr lang="en-US" altLang="ko-KR" dirty="0" smtClean="0"/>
              <a:t>BC Hydro</a:t>
            </a:r>
            <a:r>
              <a:rPr lang="ko-KR" altLang="en-US" dirty="0" smtClean="0"/>
              <a:t>사 사례</a:t>
            </a:r>
          </a:p>
          <a:p>
            <a:pPr lvl="1"/>
            <a:r>
              <a:rPr lang="ko-KR" altLang="en-US" dirty="0" smtClean="0"/>
              <a:t>분류효과로 인한 고장전류의 변동비율 </a:t>
            </a:r>
            <a:r>
              <a:rPr lang="en-US" altLang="ko-KR" dirty="0" smtClean="0"/>
              <a:t>(5%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NGR </a:t>
            </a:r>
            <a:r>
              <a:rPr lang="ko-KR" altLang="en-US" dirty="0" smtClean="0"/>
              <a:t>값은 </a:t>
            </a:r>
            <a:r>
              <a:rPr lang="ko-KR" altLang="en-US" dirty="0" err="1" smtClean="0"/>
              <a:t>지락고장시</a:t>
            </a:r>
            <a:r>
              <a:rPr lang="ko-KR" altLang="en-US" dirty="0" smtClean="0"/>
              <a:t> 건전상 전압상승률 </a:t>
            </a:r>
            <a:r>
              <a:rPr lang="en-US" altLang="ko-KR" dirty="0" smtClean="0"/>
              <a:t>(122%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변압기 </a:t>
            </a:r>
            <a:r>
              <a:rPr lang="ko-KR" altLang="en-US" dirty="0" err="1" smtClean="0"/>
              <a:t>영상임피던스의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1.1~1.5</a:t>
            </a:r>
            <a:r>
              <a:rPr lang="ko-KR" altLang="en-US" dirty="0" smtClean="0"/>
              <a:t>배의 </a:t>
            </a:r>
            <a:r>
              <a:rPr lang="ko-KR" altLang="en-US" dirty="0" err="1" smtClean="0"/>
              <a:t>리엑터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</a:p>
          <a:p>
            <a:pPr lvl="1"/>
            <a:endParaRPr lang="ko-KR" altLang="en-US" dirty="0" smtClean="0"/>
          </a:p>
        </p:txBody>
      </p:sp>
      <p:sp>
        <p:nvSpPr>
          <p:cNvPr id="25604" name="직사각형 5"/>
          <p:cNvSpPr>
            <a:spLocks noChangeArrowheads="1"/>
          </p:cNvSpPr>
          <p:nvPr/>
        </p:nvSpPr>
        <p:spPr bwMode="auto">
          <a:xfrm>
            <a:off x="1701800" y="2232025"/>
            <a:ext cx="421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ko-KR" b="0" dirty="0">
                <a:latin typeface="HY견고딕" pitchFamily="18" charset="-127"/>
                <a:ea typeface="HY견고딕" pitchFamily="18" charset="-127"/>
              </a:rPr>
              <a:t>X</a:t>
            </a:r>
            <a:r>
              <a:rPr kumimoji="0" lang="en-US" altLang="ko-KR" b="0" baseline="-25000" dirty="0">
                <a:latin typeface="HY견고딕" pitchFamily="18" charset="-127"/>
                <a:ea typeface="HY견고딕" pitchFamily="18" charset="-127"/>
              </a:rPr>
              <a:t>T1</a:t>
            </a:r>
            <a:r>
              <a:rPr kumimoji="0" lang="en-US" altLang="ko-KR" b="0" dirty="0">
                <a:latin typeface="HY견고딕" pitchFamily="18" charset="-127"/>
                <a:ea typeface="HY견고딕" pitchFamily="18" charset="-127"/>
              </a:rPr>
              <a:t> + X</a:t>
            </a:r>
            <a:r>
              <a:rPr kumimoji="0" lang="en-US" altLang="ko-KR" b="0" baseline="-25000" dirty="0">
                <a:latin typeface="HY견고딕" pitchFamily="18" charset="-127"/>
                <a:ea typeface="HY견고딕" pitchFamily="18" charset="-127"/>
              </a:rPr>
              <a:t>G1 </a:t>
            </a:r>
            <a:r>
              <a:rPr kumimoji="0" lang="en-US" altLang="ko-KR" b="0" dirty="0">
                <a:latin typeface="HY견고딕" pitchFamily="18" charset="-127"/>
                <a:ea typeface="HY견고딕" pitchFamily="18" charset="-127"/>
              </a:rPr>
              <a:t>–X</a:t>
            </a:r>
            <a:r>
              <a:rPr kumimoji="0" lang="en-US" altLang="ko-KR" b="0" baseline="-25000" dirty="0">
                <a:latin typeface="HY견고딕" pitchFamily="18" charset="-127"/>
                <a:ea typeface="HY견고딕" pitchFamily="18" charset="-127"/>
              </a:rPr>
              <a:t>T0</a:t>
            </a:r>
            <a:r>
              <a:rPr kumimoji="0" lang="en-US" altLang="ko-KR" b="0" dirty="0">
                <a:latin typeface="HY견고딕" pitchFamily="18" charset="-127"/>
                <a:ea typeface="HY견고딕" pitchFamily="18" charset="-127"/>
              </a:rPr>
              <a:t>/3≥ X</a:t>
            </a:r>
            <a:r>
              <a:rPr kumimoji="0" lang="en-US" altLang="ko-KR" b="0" baseline="-25000" dirty="0">
                <a:latin typeface="HY견고딕" pitchFamily="18" charset="-127"/>
                <a:ea typeface="HY견고딕" pitchFamily="18" charset="-127"/>
              </a:rPr>
              <a:t>N</a:t>
            </a:r>
            <a:endParaRPr kumimoji="0" lang="ko-KR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mtClean="0">
                <a:latin typeface="굴림" pitchFamily="50" charset="-127"/>
              </a:rPr>
              <a:t>발표순서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굴림" pitchFamily="50" charset="-127"/>
              </a:rPr>
              <a:t>양방향 보호협조 연구개요</a:t>
            </a:r>
            <a:endParaRPr lang="en-US" altLang="ko-KR" dirty="0" smtClean="0">
              <a:latin typeface="굴림" pitchFamily="50" charset="-127"/>
            </a:endParaRPr>
          </a:p>
          <a:p>
            <a:r>
              <a:rPr lang="ko-KR" altLang="en-US" dirty="0" smtClean="0">
                <a:latin typeface="굴림" pitchFamily="50" charset="-127"/>
              </a:rPr>
              <a:t>현황 및 문제점</a:t>
            </a:r>
            <a:endParaRPr lang="en-US" altLang="ko-KR" dirty="0" smtClean="0">
              <a:latin typeface="굴림" pitchFamily="50" charset="-127"/>
            </a:endParaRPr>
          </a:p>
          <a:p>
            <a:r>
              <a:rPr lang="ko-KR" altLang="en-US" dirty="0" smtClean="0">
                <a:latin typeface="굴림" pitchFamily="50" charset="-127"/>
              </a:rPr>
              <a:t>분산전원 연계계통 보호협조 방안</a:t>
            </a:r>
          </a:p>
          <a:p>
            <a:r>
              <a:rPr lang="ko-KR" altLang="en-US" dirty="0" smtClean="0">
                <a:latin typeface="굴림" pitchFamily="50" charset="-127"/>
              </a:rPr>
              <a:t>진행사항 및 </a:t>
            </a:r>
            <a:r>
              <a:rPr lang="ko-KR" altLang="en-US" dirty="0" err="1" smtClean="0">
                <a:latin typeface="굴림" pitchFamily="50" charset="-127"/>
              </a:rPr>
              <a:t>향후계획</a:t>
            </a:r>
            <a:endParaRPr lang="ko-KR" altLang="en-US" dirty="0" smtClean="0">
              <a:latin typeface="굴림" pitchFamily="50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+mj-ea"/>
              </a:rPr>
              <a:t>방향성 보호기기 적용기준 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err="1" smtClean="0">
                <a:latin typeface="+mj-ea"/>
              </a:rPr>
              <a:t>송변전</a:t>
            </a:r>
            <a:r>
              <a:rPr lang="en-US" altLang="ko-KR" dirty="0" smtClean="0">
                <a:latin typeface="+mj-ea"/>
              </a:rPr>
              <a:t>)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508000" y="1065213"/>
            <a:ext cx="8386763" cy="541496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ko-KR" altLang="en-US" dirty="0" smtClean="0">
                <a:latin typeface="+mn-ea"/>
              </a:rPr>
              <a:t>방향성 과전류 </a:t>
            </a:r>
            <a:r>
              <a:rPr lang="ko-KR" altLang="en-US" dirty="0" err="1" smtClean="0">
                <a:latin typeface="+mn-ea"/>
              </a:rPr>
              <a:t>계전기</a:t>
            </a:r>
            <a:r>
              <a:rPr lang="ko-KR" altLang="en-US" dirty="0" smtClean="0">
                <a:latin typeface="+mn-ea"/>
              </a:rPr>
              <a:t> 적용기준</a:t>
            </a:r>
            <a:endParaRPr lang="en-US" altLang="ko-KR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600" dirty="0" smtClean="0">
                <a:solidFill>
                  <a:srgbClr val="FF6600"/>
                </a:solidFill>
                <a:latin typeface="+mn-ea"/>
              </a:rPr>
              <a:t>(</a:t>
            </a:r>
            <a:r>
              <a:rPr lang="ko-KR" altLang="en-US" sz="1600" dirty="0" err="1" smtClean="0">
                <a:solidFill>
                  <a:srgbClr val="FF6600"/>
                </a:solidFill>
                <a:latin typeface="+mn-ea"/>
              </a:rPr>
              <a:t>보호계전기정정업무기준서</a:t>
            </a:r>
            <a:r>
              <a:rPr lang="en-US" altLang="ko-KR" sz="1600" dirty="0" smtClean="0">
                <a:solidFill>
                  <a:srgbClr val="FF66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6600"/>
                </a:solidFill>
                <a:latin typeface="+mn-ea"/>
              </a:rPr>
              <a:t>발전기 병렬운전 연계선로 보호업무 기준서</a:t>
            </a:r>
            <a:r>
              <a:rPr lang="en-US" altLang="ko-KR" sz="1600" dirty="0" smtClean="0">
                <a:solidFill>
                  <a:srgbClr val="FF6600"/>
                </a:solidFill>
                <a:latin typeface="+mn-ea"/>
              </a:rPr>
              <a:t>)</a:t>
            </a: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적용원칙</a:t>
            </a:r>
            <a:endParaRPr lang="en-US" altLang="ko-KR" sz="1800" dirty="0" smtClean="0">
              <a:latin typeface="+mn-ea"/>
            </a:endParaRPr>
          </a:p>
          <a:p>
            <a:pPr marL="809625" lvl="1" indent="-449263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1) </a:t>
            </a:r>
            <a:r>
              <a:rPr lang="ko-KR" altLang="en-US" sz="1800" dirty="0" smtClean="0">
                <a:latin typeface="+mn-ea"/>
              </a:rPr>
              <a:t>고장전류의 방향이 변하는 계통으로서 과전류 </a:t>
            </a:r>
            <a:r>
              <a:rPr lang="ko-KR" altLang="en-US" sz="1800" dirty="0" err="1" smtClean="0">
                <a:latin typeface="+mn-ea"/>
              </a:rPr>
              <a:t>계전기로써</a:t>
            </a:r>
            <a:r>
              <a:rPr lang="ko-KR" altLang="en-US" sz="1800" dirty="0" smtClean="0">
                <a:latin typeface="+mn-ea"/>
              </a:rPr>
              <a:t> 충분한 보호협조를 기대할 수 없는 계통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2) </a:t>
            </a:r>
            <a:r>
              <a:rPr lang="ko-KR" altLang="en-US" sz="1800" dirty="0" smtClean="0">
                <a:latin typeface="+mn-ea"/>
              </a:rPr>
              <a:t>연계선로가 </a:t>
            </a:r>
            <a:r>
              <a:rPr lang="en-US" altLang="ko-KR" sz="1800" dirty="0" smtClean="0">
                <a:latin typeface="+mn-ea"/>
              </a:rPr>
              <a:t>1</a:t>
            </a:r>
            <a:r>
              <a:rPr lang="ko-KR" altLang="en-US" sz="1800" dirty="0" smtClean="0">
                <a:latin typeface="+mn-ea"/>
              </a:rPr>
              <a:t>회선으로 구성되는 계통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3) </a:t>
            </a:r>
            <a:r>
              <a:rPr lang="ko-KR" altLang="en-US" sz="1800" dirty="0" smtClean="0">
                <a:latin typeface="+mn-ea"/>
              </a:rPr>
              <a:t>연계선로 </a:t>
            </a:r>
            <a:r>
              <a:rPr lang="ko-KR" altLang="en-US" sz="1800" dirty="0" err="1" smtClean="0">
                <a:latin typeface="+mn-ea"/>
              </a:rPr>
              <a:t>긍장이</a:t>
            </a:r>
            <a:r>
              <a:rPr lang="ko-KR" altLang="en-US" sz="1800" dirty="0" smtClean="0">
                <a:latin typeface="+mn-ea"/>
              </a:rPr>
              <a:t> 너무 짧아 거리계전기 적용이 어려운 계통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err="1" smtClean="0">
                <a:latin typeface="+mn-ea"/>
              </a:rPr>
              <a:t>적용시</a:t>
            </a:r>
            <a:r>
              <a:rPr lang="ko-KR" altLang="en-US" sz="1800" dirty="0" smtClean="0">
                <a:latin typeface="+mn-ea"/>
              </a:rPr>
              <a:t> 고려사항</a:t>
            </a:r>
            <a:endParaRPr lang="en-US" altLang="ko-KR" sz="1800" dirty="0" smtClean="0">
              <a:latin typeface="+mn-ea"/>
            </a:endParaRPr>
          </a:p>
          <a:p>
            <a:pPr marL="817562" lvl="1" indent="-4572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1)</a:t>
            </a:r>
            <a:r>
              <a:rPr lang="ko-KR" altLang="en-US" sz="1800" dirty="0" smtClean="0">
                <a:latin typeface="+mn-ea"/>
              </a:rPr>
              <a:t>후방 최대 고장전류가 전방 최소 고장전류 보다 클 것</a:t>
            </a:r>
            <a:endParaRPr lang="en-US" altLang="ko-KR" sz="1800" dirty="0" smtClean="0">
              <a:latin typeface="+mn-ea"/>
            </a:endParaRPr>
          </a:p>
          <a:p>
            <a:pPr marL="817562" lvl="1" indent="-4572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2) </a:t>
            </a:r>
            <a:r>
              <a:rPr lang="ko-KR" altLang="en-US" sz="1800" dirty="0" err="1" smtClean="0">
                <a:latin typeface="+mn-ea"/>
              </a:rPr>
              <a:t>보호계전기에</a:t>
            </a:r>
            <a:r>
              <a:rPr lang="ko-KR" altLang="en-US" sz="1800" dirty="0" smtClean="0">
                <a:latin typeface="+mn-ea"/>
              </a:rPr>
              <a:t> 흐르는 전방 최소 고장전류가 최소 정정치의 </a:t>
            </a:r>
            <a:r>
              <a:rPr lang="en-US" altLang="ko-KR" sz="1800" dirty="0" smtClean="0">
                <a:latin typeface="+mn-ea"/>
              </a:rPr>
              <a:t>1.5</a:t>
            </a:r>
            <a:r>
              <a:rPr lang="ko-KR" altLang="en-US" sz="1800" dirty="0" smtClean="0">
                <a:latin typeface="+mn-ea"/>
              </a:rPr>
              <a:t>배 </a:t>
            </a:r>
            <a:r>
              <a:rPr lang="ko-KR" altLang="en-US" sz="1800" dirty="0" err="1" smtClean="0">
                <a:latin typeface="+mn-ea"/>
              </a:rPr>
              <a:t>이상일것</a:t>
            </a:r>
            <a:endParaRPr lang="en-US" altLang="ko-KR" sz="1800" dirty="0" smtClean="0">
              <a:latin typeface="+mn-ea"/>
            </a:endParaRPr>
          </a:p>
          <a:p>
            <a:pPr marL="720725" lvl="1" indent="-36195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3) </a:t>
            </a:r>
            <a:r>
              <a:rPr lang="ko-KR" altLang="en-US" sz="1800" dirty="0" smtClean="0">
                <a:latin typeface="+mn-ea"/>
              </a:rPr>
              <a:t>단기간 내에 계통의 확정이 예상될 때에는 최종적인 계통조건에 적합한 보호방식을 적용할 수 있음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+mj-ea"/>
              </a:rPr>
              <a:t>방향성 보호기기 적용기준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smtClean="0">
                <a:latin typeface="+mj-ea"/>
              </a:rPr>
              <a:t>안</a:t>
            </a:r>
            <a:r>
              <a:rPr lang="en-US" altLang="ko-KR" dirty="0" smtClean="0">
                <a:latin typeface="+mj-ea"/>
              </a:rPr>
              <a:t>)</a:t>
            </a:r>
            <a:endParaRPr lang="ko-KR" altLang="en-US" dirty="0">
              <a:latin typeface="+mj-ea"/>
            </a:endParaRPr>
          </a:p>
        </p:txBody>
      </p:sp>
      <p:sp>
        <p:nvSpPr>
          <p:cNvPr id="15" name="내용 개체 틀 2"/>
          <p:cNvSpPr>
            <a:spLocks noGrp="1"/>
          </p:cNvSpPr>
          <p:nvPr>
            <p:ph idx="4294967295"/>
          </p:nvPr>
        </p:nvSpPr>
        <p:spPr>
          <a:xfrm>
            <a:off x="508000" y="1062038"/>
            <a:ext cx="8202613" cy="529431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ko-KR" altLang="en-US" dirty="0" smtClean="0">
                <a:latin typeface="+mn-ea"/>
              </a:rPr>
              <a:t>방향성 차단기 적용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안</a:t>
            </a:r>
            <a:r>
              <a:rPr lang="en-US" altLang="ko-KR" dirty="0" smtClean="0">
                <a:latin typeface="+mn-ea"/>
              </a:rPr>
              <a:t>)</a:t>
            </a:r>
            <a:endParaRPr lang="en-US" altLang="ko-KR" sz="16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적용원칙</a:t>
            </a:r>
            <a:endParaRPr lang="en-US" altLang="ko-KR" sz="1800" dirty="0" smtClean="0">
              <a:latin typeface="+mn-ea"/>
            </a:endParaRPr>
          </a:p>
          <a:p>
            <a:pPr marL="803275" lvl="1" indent="-442913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 1) </a:t>
            </a:r>
            <a:r>
              <a:rPr lang="ko-KR" altLang="en-US" sz="1800" dirty="0" smtClean="0">
                <a:latin typeface="+mn-ea"/>
              </a:rPr>
              <a:t>고장전류의 방향이 변하는 계통으로서 과전류 </a:t>
            </a:r>
            <a:r>
              <a:rPr lang="ko-KR" altLang="en-US" sz="1800" dirty="0" err="1" smtClean="0">
                <a:latin typeface="+mn-ea"/>
              </a:rPr>
              <a:t>계전기로써</a:t>
            </a:r>
            <a:r>
              <a:rPr lang="ko-KR" altLang="en-US" sz="1800" dirty="0" smtClean="0">
                <a:latin typeface="+mn-ea"/>
              </a:rPr>
              <a:t> 충분한 보호협조를 기대할 수 없는 계통</a:t>
            </a:r>
            <a:endParaRPr lang="en-US" altLang="ko-KR" sz="1800" dirty="0" smtClean="0">
              <a:latin typeface="+mn-ea"/>
            </a:endParaRPr>
          </a:p>
          <a:p>
            <a:pPr marL="803275" lvl="1" indent="-442913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 2) </a:t>
            </a:r>
            <a:r>
              <a:rPr lang="ko-KR" altLang="en-US" sz="1800" dirty="0" smtClean="0">
                <a:latin typeface="+mn-ea"/>
              </a:rPr>
              <a:t>보호기기 </a:t>
            </a:r>
            <a:r>
              <a:rPr lang="ko-KR" altLang="en-US" sz="1800" dirty="0" err="1" smtClean="0">
                <a:latin typeface="+mn-ea"/>
              </a:rPr>
              <a:t>설치점</a:t>
            </a:r>
            <a:r>
              <a:rPr lang="ko-KR" altLang="en-US" sz="1800" dirty="0" smtClean="0">
                <a:latin typeface="+mn-ea"/>
              </a:rPr>
              <a:t> 부하단 </a:t>
            </a:r>
            <a:r>
              <a:rPr lang="ko-KR" altLang="en-US" sz="1800" dirty="0" err="1" smtClean="0">
                <a:latin typeface="+mn-ea"/>
              </a:rPr>
              <a:t>특고압</a:t>
            </a:r>
            <a:r>
              <a:rPr lang="ko-KR" altLang="en-US" sz="1800" dirty="0" smtClean="0">
                <a:latin typeface="+mn-ea"/>
              </a:rPr>
              <a:t> 계통에 분산전원이 연계된 배전선로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err="1" smtClean="0">
                <a:latin typeface="+mn-ea"/>
              </a:rPr>
              <a:t>적용시</a:t>
            </a:r>
            <a:r>
              <a:rPr lang="ko-KR" altLang="en-US" sz="1800" dirty="0" smtClean="0">
                <a:latin typeface="+mn-ea"/>
              </a:rPr>
              <a:t> 고려사항</a:t>
            </a:r>
            <a:endParaRPr lang="en-US" altLang="ko-KR" sz="1800" dirty="0" smtClean="0">
              <a:latin typeface="+mn-ea"/>
            </a:endParaRPr>
          </a:p>
          <a:p>
            <a:pPr marL="803275" lvl="1" indent="-4445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+mn-ea"/>
              </a:rPr>
              <a:t>  </a:t>
            </a:r>
            <a:r>
              <a:rPr lang="en-US" altLang="ko-KR" sz="1800" dirty="0" smtClean="0">
                <a:latin typeface="+mn-ea"/>
              </a:rPr>
              <a:t>1)</a:t>
            </a:r>
            <a:r>
              <a:rPr lang="ko-KR" altLang="en-US" sz="1800" dirty="0" smtClean="0">
                <a:latin typeface="+mn-ea"/>
              </a:rPr>
              <a:t> 보호기기 </a:t>
            </a:r>
            <a:r>
              <a:rPr lang="ko-KR" altLang="en-US" sz="1800" dirty="0" err="1" smtClean="0">
                <a:latin typeface="+mn-ea"/>
              </a:rPr>
              <a:t>전원측</a:t>
            </a:r>
            <a:r>
              <a:rPr lang="ko-KR" altLang="en-US" sz="1800" dirty="0" smtClean="0">
                <a:latin typeface="+mn-ea"/>
              </a:rPr>
              <a:t> 고장전류가 보호구간 최소 고장전류 보다 클 것</a:t>
            </a:r>
            <a:endParaRPr lang="en-US" altLang="ko-KR" sz="1800" dirty="0" smtClean="0">
              <a:latin typeface="+mn-ea"/>
            </a:endParaRPr>
          </a:p>
          <a:p>
            <a:pPr marL="803275" lvl="1" indent="-4445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 2) </a:t>
            </a:r>
            <a:r>
              <a:rPr lang="ko-KR" altLang="en-US" sz="1800" dirty="0" smtClean="0">
                <a:latin typeface="+mn-ea"/>
              </a:rPr>
              <a:t>보호기기 </a:t>
            </a:r>
            <a:r>
              <a:rPr lang="ko-KR" altLang="en-US" sz="1800" dirty="0" err="1" smtClean="0">
                <a:latin typeface="+mn-ea"/>
              </a:rPr>
              <a:t>전원측</a:t>
            </a:r>
            <a:r>
              <a:rPr lang="ko-KR" altLang="en-US" sz="1800" dirty="0" smtClean="0">
                <a:latin typeface="+mn-ea"/>
              </a:rPr>
              <a:t> 혹은 </a:t>
            </a:r>
            <a:r>
              <a:rPr lang="ko-KR" altLang="en-US" sz="1800" dirty="0" err="1" smtClean="0">
                <a:latin typeface="+mn-ea"/>
              </a:rPr>
              <a:t>타선로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 err="1" smtClean="0">
                <a:latin typeface="+mn-ea"/>
              </a:rPr>
              <a:t>사고시</a:t>
            </a:r>
            <a:r>
              <a:rPr lang="ko-KR" altLang="en-US" sz="1800" dirty="0" smtClean="0">
                <a:latin typeface="+mn-ea"/>
              </a:rPr>
              <a:t> 역방향 고장전류가 </a:t>
            </a:r>
            <a:r>
              <a:rPr lang="ko-KR" altLang="en-US" sz="1800" dirty="0" err="1" smtClean="0">
                <a:latin typeface="+mn-ea"/>
              </a:rPr>
              <a:t>정방향</a:t>
            </a:r>
            <a:r>
              <a:rPr lang="ko-KR" altLang="en-US" sz="1800" dirty="0" smtClean="0">
                <a:latin typeface="+mn-ea"/>
              </a:rPr>
              <a:t> 고장전류에 의한 </a:t>
            </a:r>
            <a:r>
              <a:rPr lang="ko-KR" altLang="en-US" sz="1800" dirty="0" err="1" smtClean="0">
                <a:latin typeface="+mn-ea"/>
              </a:rPr>
              <a:t>정정치보다</a:t>
            </a:r>
            <a:r>
              <a:rPr lang="ko-KR" altLang="en-US" sz="1800" dirty="0" smtClean="0">
                <a:latin typeface="+mn-ea"/>
              </a:rPr>
              <a:t> 클 것</a:t>
            </a:r>
            <a:endParaRPr lang="en-US" altLang="ko-KR" sz="1800" dirty="0" smtClean="0">
              <a:latin typeface="+mn-ea"/>
            </a:endParaRPr>
          </a:p>
          <a:p>
            <a:pPr marL="817562" lvl="1" indent="-4572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+mn-ea"/>
              </a:rPr>
              <a:t> </a:t>
            </a:r>
          </a:p>
          <a:p>
            <a:pPr marL="628650" lvl="1" indent="-268288">
              <a:spcBef>
                <a:spcPts val="600"/>
              </a:spcBef>
              <a:defRPr/>
            </a:pPr>
            <a:endParaRPr lang="en-US" altLang="ko-KR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ko-KR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고장전류 계산 및 보호협조 검토 절차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계통 및 분산전원의 관련 데이터 수집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계통도 작성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정상분</a:t>
            </a:r>
            <a:r>
              <a:rPr lang="en-US" altLang="ko-KR" sz="2000" smtClean="0"/>
              <a:t>(</a:t>
            </a:r>
            <a:r>
              <a:rPr lang="ko-KR" altLang="en-US" sz="2000" smtClean="0"/>
              <a:t>역상분</a:t>
            </a:r>
            <a:r>
              <a:rPr lang="en-US" altLang="ko-KR" sz="2000" smtClean="0"/>
              <a:t>)</a:t>
            </a:r>
            <a:r>
              <a:rPr lang="ko-KR" altLang="en-US" sz="2000" smtClean="0"/>
              <a:t>에 대한 </a:t>
            </a:r>
            <a:r>
              <a:rPr lang="en-US" altLang="ko-KR" sz="2000" smtClean="0"/>
              <a:t>% </a:t>
            </a:r>
            <a:r>
              <a:rPr lang="ko-KR" altLang="en-US" sz="2000" smtClean="0"/>
              <a:t>임피던스 맵 작성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영상분에 대한 </a:t>
            </a:r>
            <a:r>
              <a:rPr lang="en-US" altLang="ko-KR" sz="2000" smtClean="0"/>
              <a:t>% </a:t>
            </a:r>
            <a:r>
              <a:rPr lang="ko-KR" altLang="en-US" sz="2000" smtClean="0"/>
              <a:t>임피던스 맵 작성</a:t>
            </a:r>
            <a:endParaRPr lang="en-US" altLang="ko-KR" sz="2000" smtClean="0"/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단락사고 전류를 계산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사고지점을 기준으로 지락사고 전류를 계산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ko-KR" altLang="en-US" sz="2000" smtClean="0"/>
              <a:t>보호기기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리클로저</a:t>
            </a:r>
            <a:r>
              <a:rPr lang="en-US" altLang="ko-KR" sz="2000" smtClean="0"/>
              <a:t>, OCGR)</a:t>
            </a:r>
            <a:r>
              <a:rPr lang="ko-KR" altLang="en-US" sz="2000" smtClean="0"/>
              <a:t>의 정정치 계산 </a:t>
            </a:r>
            <a:endParaRPr lang="en-US" altLang="ko-KR" sz="20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고장전류의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000" y="1065213"/>
            <a:ext cx="5365750" cy="5414962"/>
          </a:xfrm>
        </p:spPr>
        <p:txBody>
          <a:bodyPr/>
          <a:lstStyle/>
          <a:p>
            <a:pPr marL="0" indent="0">
              <a:buFont typeface="Wingdings" pitchFamily="2" charset="2"/>
              <a:buChar char="§"/>
              <a:defRPr/>
            </a:pPr>
            <a:r>
              <a:rPr lang="en-US" altLang="ko-KR" sz="1600" dirty="0" smtClean="0"/>
              <a:t> First Cycle Fault Current (Momentary Fault Current) </a:t>
            </a:r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초기 </a:t>
            </a:r>
            <a:r>
              <a:rPr lang="en-US" altLang="ko-KR" sz="1400" dirty="0" smtClean="0"/>
              <a:t>1/2 Cycle </a:t>
            </a:r>
            <a:r>
              <a:rPr lang="ko-KR" altLang="en-US" sz="1400" dirty="0" smtClean="0"/>
              <a:t>에서의 고장전류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발전기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전동기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한전계통 등 모든 단락전류에 대하여 고려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 </a:t>
            </a:r>
            <a:r>
              <a:rPr lang="ko-KR" altLang="en-US" sz="1400" dirty="0" smtClean="0"/>
              <a:t>회전기는 </a:t>
            </a:r>
            <a:r>
              <a:rPr lang="ko-KR" altLang="en-US" sz="1400" dirty="0" err="1" smtClean="0"/>
              <a:t>차과도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리액턴스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″)</a:t>
            </a:r>
            <a:r>
              <a:rPr lang="ko-KR" altLang="en-US" sz="1400" dirty="0" smtClean="0"/>
              <a:t>를 적용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전동기는 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″</a:t>
            </a:r>
            <a:r>
              <a:rPr lang="ko-KR" altLang="en-US" sz="1400" dirty="0" smtClean="0"/>
              <a:t>에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～</a:t>
            </a:r>
            <a:r>
              <a:rPr lang="en-US" altLang="ko-KR" sz="1400" dirty="0" smtClean="0"/>
              <a:t>1.2</a:t>
            </a:r>
            <a:r>
              <a:rPr lang="ko-KR" altLang="en-US" sz="1400" dirty="0" smtClean="0"/>
              <a:t>배 적용</a:t>
            </a:r>
            <a:r>
              <a:rPr lang="en-US" altLang="ko-KR" sz="1400" dirty="0" smtClean="0"/>
              <a:t>)</a:t>
            </a:r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케이블의 굵기검토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변성기 정격검토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보호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계전기</a:t>
            </a:r>
            <a:r>
              <a:rPr lang="ko-KR" altLang="en-US" sz="1400" dirty="0" smtClean="0"/>
              <a:t> 순시 </a:t>
            </a:r>
            <a:r>
              <a:rPr lang="en-US" altLang="ko-KR" sz="1400" dirty="0" smtClean="0"/>
              <a:t>TAP Setting, </a:t>
            </a:r>
            <a:r>
              <a:rPr lang="ko-KR" altLang="en-US" sz="1400" dirty="0" smtClean="0"/>
              <a:t>저압 차단기용량선정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고압 </a:t>
            </a:r>
            <a:r>
              <a:rPr lang="en-US" altLang="ko-KR" sz="1400" dirty="0" smtClean="0"/>
              <a:t>FUSE</a:t>
            </a:r>
            <a:r>
              <a:rPr lang="ko-KR" altLang="en-US" sz="1400" dirty="0" smtClean="0"/>
              <a:t>용량 선정 등에 사용</a:t>
            </a:r>
            <a:r>
              <a:rPr lang="en-US" altLang="ko-KR" sz="1400" dirty="0" smtClean="0"/>
              <a:t>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en-US" altLang="ko-KR" sz="1600" dirty="0" smtClean="0"/>
              <a:t> Interrupting Fault Current </a:t>
            </a:r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차단기 접점 개시시점</a:t>
            </a:r>
            <a:r>
              <a:rPr lang="en-US" altLang="ko-KR" sz="1400" dirty="0" smtClean="0"/>
              <a:t>(3</a:t>
            </a:r>
            <a:r>
              <a:rPr lang="ko-KR" altLang="en-US" sz="1400" dirty="0" smtClean="0"/>
              <a:t>～</a:t>
            </a:r>
            <a:r>
              <a:rPr lang="en-US" altLang="ko-KR" sz="1400" dirty="0" smtClean="0"/>
              <a:t>8 Cycle)</a:t>
            </a:r>
            <a:r>
              <a:rPr lang="ko-KR" altLang="en-US" sz="1400" dirty="0" smtClean="0"/>
              <a:t>의 고장전류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 </a:t>
            </a:r>
            <a:r>
              <a:rPr lang="ko-KR" altLang="en-US" sz="1400" dirty="0" smtClean="0"/>
              <a:t>발전기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전동기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한전계통 등 모든 단락전류에 대하여 적용 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ko-KR" altLang="en-US" sz="1400" dirty="0" smtClean="0"/>
              <a:t> 발전기는 </a:t>
            </a:r>
            <a:r>
              <a:rPr lang="ko-KR" altLang="en-US" sz="1400" dirty="0" err="1" smtClean="0"/>
              <a:t>차과도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리액턴스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″), </a:t>
            </a:r>
            <a:r>
              <a:rPr lang="ko-KR" altLang="en-US" sz="1400" dirty="0" smtClean="0"/>
              <a:t>기타 회전기는 과도 </a:t>
            </a:r>
            <a:r>
              <a:rPr lang="ko-KR" altLang="en-US" sz="1400" dirty="0" err="1" smtClean="0"/>
              <a:t>리액턴스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′)</a:t>
            </a:r>
            <a:r>
              <a:rPr lang="ko-KR" altLang="en-US" sz="1400" dirty="0" smtClean="0"/>
              <a:t>적용 </a:t>
            </a:r>
            <a:br>
              <a:rPr lang="ko-KR" altLang="en-US" sz="1400" dirty="0" smtClean="0"/>
            </a:br>
            <a:r>
              <a:rPr lang="ko-KR" altLang="en-US" sz="1400" dirty="0" smtClean="0"/>
              <a:t>   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전동기는 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″</a:t>
            </a:r>
            <a:r>
              <a:rPr lang="ko-KR" altLang="en-US" sz="1400" dirty="0" smtClean="0"/>
              <a:t>에 </a:t>
            </a:r>
            <a:r>
              <a:rPr lang="en-US" altLang="ko-KR" sz="1400" dirty="0" smtClean="0"/>
              <a:t>1.5</a:t>
            </a:r>
            <a:r>
              <a:rPr lang="ko-KR" altLang="en-US" sz="1400" dirty="0" smtClean="0"/>
              <a:t>～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배 적용</a:t>
            </a:r>
            <a:r>
              <a:rPr lang="en-US" altLang="ko-KR" sz="1400" dirty="0" smtClean="0"/>
              <a:t>)</a:t>
            </a:r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고압 및 특별고압용 차단기 차단용량 선정에 사용된다</a:t>
            </a:r>
            <a:r>
              <a:rPr lang="en-US" altLang="ko-KR" sz="1400" dirty="0" smtClean="0"/>
              <a:t>.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en-US" altLang="ko-KR" sz="1600" dirty="0" smtClean="0"/>
              <a:t> Steady State Fault Current </a:t>
            </a:r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30 Cycle </a:t>
            </a:r>
            <a:r>
              <a:rPr lang="ko-KR" altLang="en-US" sz="1400" dirty="0" smtClean="0"/>
              <a:t>이후 계통 </a:t>
            </a:r>
            <a:r>
              <a:rPr lang="ko-KR" altLang="en-US" sz="1400" dirty="0" err="1" smtClean="0"/>
              <a:t>임피던스의</a:t>
            </a:r>
            <a:r>
              <a:rPr lang="ko-KR" altLang="en-US" sz="1400" dirty="0" smtClean="0"/>
              <a:t> 변화가 안정된 시점 고장전류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발전기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한전계통의 단락전류에 대하여 고려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발전기는 과도 </a:t>
            </a:r>
            <a:r>
              <a:rPr lang="ko-KR" altLang="en-US" sz="1400" dirty="0" err="1" smtClean="0"/>
              <a:t>리액턴스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xd</a:t>
            </a:r>
            <a:r>
              <a:rPr lang="en-US" altLang="ko-KR" sz="1400" dirty="0" smtClean="0"/>
              <a:t>′)</a:t>
            </a:r>
            <a:r>
              <a:rPr lang="ko-KR" altLang="en-US" sz="1400" dirty="0" smtClean="0"/>
              <a:t>를 적용</a:t>
            </a:r>
            <a:endParaRPr lang="en-US" altLang="ko-KR" sz="1400" dirty="0" smtClean="0"/>
          </a:p>
          <a:p>
            <a:pPr marL="285750" lvl="1" indent="0">
              <a:buFont typeface="Wingdings" pitchFamily="2" charset="2"/>
              <a:buChar char="§"/>
              <a:defRPr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보호계전기</a:t>
            </a:r>
            <a:r>
              <a:rPr lang="ko-KR" altLang="en-US" sz="1400" dirty="0" smtClean="0"/>
              <a:t> 한시 </a:t>
            </a:r>
            <a:r>
              <a:rPr lang="en-US" altLang="ko-KR" sz="1400" dirty="0" smtClean="0"/>
              <a:t>TAP Setting</a:t>
            </a:r>
            <a:r>
              <a:rPr lang="ko-KR" altLang="en-US" sz="1400" dirty="0" smtClean="0"/>
              <a:t>에 사용</a:t>
            </a:r>
            <a:endParaRPr lang="ko-KR" altLang="en-US" sz="1400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538" y="1255713"/>
            <a:ext cx="3052762" cy="5053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보호협조 프로그램 보완 개발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 sz="2000" smtClean="0"/>
              <a:t>고장전류 계산</a:t>
            </a:r>
          </a:p>
          <a:p>
            <a:pPr lvl="1"/>
            <a:r>
              <a:rPr lang="ko-KR" altLang="en-US" sz="1800" smtClean="0"/>
              <a:t>중첩원리를 적용한 다수 분산전원을 고려 고장전류 계산</a:t>
            </a:r>
          </a:p>
          <a:p>
            <a:pPr lvl="1"/>
            <a:r>
              <a:rPr lang="en-US" altLang="ko-KR" sz="1800" smtClean="0"/>
              <a:t>TDAS </a:t>
            </a:r>
            <a:r>
              <a:rPr lang="ko-KR" altLang="en-US" sz="1800" smtClean="0"/>
              <a:t>계통</a:t>
            </a:r>
            <a:r>
              <a:rPr lang="en-US" altLang="ko-KR" sz="1800" smtClean="0"/>
              <a:t>DB</a:t>
            </a:r>
            <a:r>
              <a:rPr lang="ko-KR" altLang="en-US" sz="1800" smtClean="0"/>
              <a:t>를 이용한 선로탐색 및 임피던스 맵 작성 </a:t>
            </a:r>
          </a:p>
          <a:p>
            <a:pPr lvl="1"/>
            <a:r>
              <a:rPr lang="ko-KR" altLang="en-US" sz="1800" smtClean="0"/>
              <a:t>분산전원의 위치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용량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변압기 결선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운전상태</a:t>
            </a:r>
            <a:r>
              <a:rPr lang="en-US" altLang="ko-KR" sz="1800" smtClean="0"/>
              <a:t>(</a:t>
            </a:r>
            <a:r>
              <a:rPr lang="ko-KR" altLang="en-US" sz="1800" smtClean="0"/>
              <a:t>발전기 출력</a:t>
            </a:r>
            <a:r>
              <a:rPr lang="en-US" altLang="ko-KR" sz="1800" smtClean="0"/>
              <a:t>, CB</a:t>
            </a:r>
            <a:r>
              <a:rPr lang="ko-KR" altLang="en-US" sz="1800" smtClean="0"/>
              <a:t>개폐상태</a:t>
            </a:r>
            <a:r>
              <a:rPr lang="en-US" altLang="ko-KR" sz="1800" smtClean="0"/>
              <a:t>), </a:t>
            </a:r>
            <a:r>
              <a:rPr lang="ko-KR" altLang="en-US" sz="1800" smtClean="0"/>
              <a:t>한류리엑터</a:t>
            </a:r>
            <a:r>
              <a:rPr lang="en-US" altLang="ko-KR" sz="1800" smtClean="0"/>
              <a:t>, NGR </a:t>
            </a:r>
            <a:r>
              <a:rPr lang="ko-KR" altLang="en-US" sz="1800" smtClean="0"/>
              <a:t>등를 고려한 다양한 계산모드 제공</a:t>
            </a:r>
          </a:p>
          <a:p>
            <a:pPr lvl="1"/>
            <a:r>
              <a:rPr lang="ko-KR" altLang="en-US" sz="1800" smtClean="0"/>
              <a:t>분류효과에 따른 고장전류 변동비율 검토 모드 제공</a:t>
            </a:r>
          </a:p>
          <a:p>
            <a:r>
              <a:rPr lang="ko-KR" altLang="en-US" sz="2000" smtClean="0"/>
              <a:t>보호협조 검토</a:t>
            </a:r>
          </a:p>
          <a:p>
            <a:pPr lvl="1"/>
            <a:r>
              <a:rPr lang="ko-KR" altLang="en-US" sz="1800" smtClean="0"/>
              <a:t>고장전류 변동에 따른 정정치 검토 모드 제공</a:t>
            </a:r>
            <a:endParaRPr lang="en-US" altLang="ko-KR" sz="1800" smtClean="0"/>
          </a:p>
          <a:p>
            <a:pPr lvl="1"/>
            <a:r>
              <a:rPr lang="ko-KR" altLang="en-US" sz="1800" smtClean="0"/>
              <a:t>변전소 계전기</a:t>
            </a:r>
            <a:r>
              <a:rPr lang="en-US" altLang="ko-KR" sz="1800" smtClean="0"/>
              <a:t>, RC, </a:t>
            </a:r>
            <a:r>
              <a:rPr lang="ko-KR" altLang="en-US" sz="1800" smtClean="0"/>
              <a:t>일반고객계전기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발전고객계전기 정정 모드</a:t>
            </a:r>
          </a:p>
        </p:txBody>
      </p:sp>
      <p:pic>
        <p:nvPicPr>
          <p:cNvPr id="30724" name="Picture 5" descr="UNI00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4403725"/>
            <a:ext cx="32242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UNI00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4416425"/>
            <a:ext cx="29956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고장전류의 방향검토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OFF-DAS</a:t>
            </a:r>
            <a:r>
              <a:rPr lang="ko-KR" altLang="en-US" dirty="0" smtClean="0"/>
              <a:t>를 이용한 고장전류 방향성 검토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동일뱅크 단위로 고장 해석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정방향</a:t>
            </a:r>
            <a:r>
              <a:rPr lang="ko-KR" altLang="en-US" dirty="0" smtClean="0"/>
              <a:t> 고장전류를 기준으로 보호기기 정정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전원측</a:t>
            </a:r>
            <a:r>
              <a:rPr lang="ko-KR" altLang="en-US" dirty="0" smtClean="0"/>
              <a:t> 혹은 </a:t>
            </a:r>
            <a:r>
              <a:rPr lang="ko-KR" altLang="en-US" dirty="0" err="1" smtClean="0"/>
              <a:t>타선로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사고시</a:t>
            </a:r>
            <a:r>
              <a:rPr lang="ko-KR" altLang="en-US" dirty="0" smtClean="0"/>
              <a:t> 정정치 이상의 고장전류 발생여부 검토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방향성 부여가 필요한 보호기기 선별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보호기기 방향성 부여</a:t>
            </a:r>
          </a:p>
          <a:p>
            <a:pPr lvl="1">
              <a:defRPr/>
            </a:pPr>
            <a:endParaRPr lang="ko-KR" altLang="en-US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3473450"/>
            <a:ext cx="5518150" cy="282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양방향 </a:t>
            </a:r>
            <a:r>
              <a:rPr lang="ko-KR" altLang="en-US" dirty="0" err="1" smtClean="0"/>
              <a:t>리클로져</a:t>
            </a:r>
            <a:r>
              <a:rPr lang="ko-KR" altLang="en-US" dirty="0" smtClean="0"/>
              <a:t> 연동시험 구성</a:t>
            </a:r>
            <a:endParaRPr lang="ko-KR" altLang="en-US" dirty="0"/>
          </a:p>
        </p:txBody>
      </p:sp>
      <p:pic>
        <p:nvPicPr>
          <p:cNvPr id="293890" name="Picture 2" descr="C:\DOCUME~1\user\LOCALS~1\Temp\UNI011a.gif"/>
          <p:cNvPicPr>
            <a:picLocks noChangeAspect="1" noChangeArrowheads="1"/>
          </p:cNvPicPr>
          <p:nvPr/>
        </p:nvPicPr>
        <p:blipFill>
          <a:blip r:embed="rId2" cstate="print"/>
          <a:srcRect b="1437"/>
          <a:stretch>
            <a:fillRect/>
          </a:stretch>
        </p:blipFill>
        <p:spPr bwMode="auto">
          <a:xfrm>
            <a:off x="5514975" y="4318000"/>
            <a:ext cx="3279775" cy="18442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293892" name="Picture 4" descr="C:\DOCUME~1\user\LOCALS~1\Temp\Hnc\BinData\EMB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51200"/>
            <a:ext cx="2844800" cy="21270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8000" y="1341438"/>
            <a:ext cx="8202613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시험계통 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HyperSim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을 이용한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계통모의 및 실시간 연동시험</a:t>
            </a:r>
            <a:endParaRPr kumimoji="1" lang="ko-KR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l="420" t="7060" r="839" b="9776"/>
          <a:stretch>
            <a:fillRect/>
          </a:stretch>
        </p:blipFill>
        <p:spPr bwMode="auto">
          <a:xfrm>
            <a:off x="838200" y="2174884"/>
            <a:ext cx="2949419" cy="205421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" name="왼쪽으로 구부러진 화살표 19"/>
          <p:cNvSpPr/>
          <p:nvPr/>
        </p:nvSpPr>
        <p:spPr bwMode="auto">
          <a:xfrm rot="18426459">
            <a:off x="4308250" y="2076066"/>
            <a:ext cx="466124" cy="1242506"/>
          </a:xfrm>
          <a:prstGeom prst="curvedLeftArrow">
            <a:avLst/>
          </a:prstGeom>
          <a:solidFill>
            <a:srgbClr val="9933FF"/>
          </a:solidFill>
          <a:ln>
            <a:solidFill>
              <a:srgbClr val="9933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왼쪽으로 구부러진 화살표 20"/>
          <p:cNvSpPr/>
          <p:nvPr/>
        </p:nvSpPr>
        <p:spPr bwMode="auto">
          <a:xfrm rot="18426459">
            <a:off x="6308500" y="3142866"/>
            <a:ext cx="466123" cy="1242506"/>
          </a:xfrm>
          <a:prstGeom prst="curvedLeftArrow">
            <a:avLst/>
          </a:prstGeom>
          <a:solidFill>
            <a:srgbClr val="9933FF"/>
          </a:solidFill>
          <a:ln>
            <a:solidFill>
              <a:srgbClr val="9933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839417" y="1917700"/>
            <a:ext cx="1154483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/>
              <a:t>배전계통  모델링</a:t>
            </a:r>
            <a:endParaRPr lang="en-US" altLang="ko-KR" sz="1000" dirty="0"/>
          </a:p>
        </p:txBody>
      </p:sp>
      <p:sp>
        <p:nvSpPr>
          <p:cNvPr id="23" name="Text Box 136"/>
          <p:cNvSpPr txBox="1">
            <a:spLocks noChangeArrowheads="1"/>
          </p:cNvSpPr>
          <p:nvPr/>
        </p:nvSpPr>
        <p:spPr bwMode="auto">
          <a:xfrm>
            <a:off x="2971800" y="5384800"/>
            <a:ext cx="2250937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/>
              <a:t>실시간 시뮬레이션 및 고장전류 발생</a:t>
            </a:r>
            <a:endParaRPr lang="en-US" altLang="ko-KR" sz="1000" dirty="0"/>
          </a:p>
        </p:txBody>
      </p:sp>
      <p:sp>
        <p:nvSpPr>
          <p:cNvPr id="24" name="Text Box 136"/>
          <p:cNvSpPr txBox="1">
            <a:spLocks noChangeArrowheads="1"/>
          </p:cNvSpPr>
          <p:nvPr/>
        </p:nvSpPr>
        <p:spPr bwMode="auto">
          <a:xfrm>
            <a:off x="5508037" y="6229350"/>
            <a:ext cx="1997663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/>
              <a:t>고장전류 감지 및 기기동작 확인</a:t>
            </a:r>
            <a:endParaRPr lang="en-US" altLang="ko-KR" sz="1000" dirty="0"/>
          </a:p>
        </p:txBody>
      </p:sp>
      <p:sp>
        <p:nvSpPr>
          <p:cNvPr id="25" name="Text Box 136"/>
          <p:cNvSpPr txBox="1">
            <a:spLocks noChangeArrowheads="1"/>
          </p:cNvSpPr>
          <p:nvPr/>
        </p:nvSpPr>
        <p:spPr bwMode="auto">
          <a:xfrm>
            <a:off x="5994400" y="2430502"/>
            <a:ext cx="1997663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대상기기</a:t>
            </a:r>
            <a:endParaRPr lang="en-US" altLang="ko-KR" sz="1000" dirty="0" smtClean="0"/>
          </a:p>
          <a:p>
            <a:pPr algn="ctr"/>
            <a:r>
              <a:rPr lang="ko-KR" altLang="en-US" sz="1000" dirty="0" err="1" smtClean="0"/>
              <a:t>인텍제</a:t>
            </a:r>
            <a:r>
              <a:rPr lang="ko-KR" altLang="en-US" sz="1000" dirty="0" smtClean="0"/>
              <a:t> 양방향 </a:t>
            </a:r>
            <a:r>
              <a:rPr lang="ko-KR" altLang="en-US" sz="1000" dirty="0" err="1" smtClean="0"/>
              <a:t>리클로져</a:t>
            </a:r>
            <a:endParaRPr lang="en-US" altLang="ko-KR" sz="1000" dirty="0" smtClean="0"/>
          </a:p>
          <a:p>
            <a:pPr algn="ctr"/>
            <a:r>
              <a:rPr lang="en-US" altLang="ko-KR" sz="1000" dirty="0" smtClean="0"/>
              <a:t>KDN</a:t>
            </a:r>
            <a:r>
              <a:rPr lang="ko-KR" altLang="en-US" sz="1000" dirty="0" smtClean="0"/>
              <a:t>제 자동화 단말장치</a:t>
            </a:r>
            <a:endParaRPr lang="en-US" altLang="ko-KR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+mj-ea"/>
              </a:rPr>
              <a:t>고전적 </a:t>
            </a:r>
            <a:r>
              <a:rPr lang="ko-KR" altLang="en-US" dirty="0" err="1" smtClean="0">
                <a:latin typeface="+mj-ea"/>
              </a:rPr>
              <a:t>방향계전</a:t>
            </a:r>
            <a:r>
              <a:rPr lang="ko-KR" altLang="en-US" dirty="0" smtClean="0">
                <a:latin typeface="+mj-ea"/>
              </a:rPr>
              <a:t> 알고리즘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과거 방향성 </a:t>
            </a:r>
            <a:r>
              <a:rPr lang="ko-KR" altLang="en-US" sz="1800" dirty="0" err="1" smtClean="0">
                <a:latin typeface="+mn-ea"/>
              </a:rPr>
              <a:t>계전기는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 err="1" smtClean="0">
                <a:latin typeface="+mn-ea"/>
              </a:rPr>
              <a:t>상전압을</a:t>
            </a:r>
            <a:r>
              <a:rPr lang="ko-KR" altLang="en-US" sz="1800" dirty="0" smtClean="0">
                <a:latin typeface="+mn-ea"/>
              </a:rPr>
              <a:t> 기준으로 </a:t>
            </a:r>
            <a:r>
              <a:rPr lang="ko-KR" altLang="en-US" sz="1800" dirty="0" err="1" smtClean="0">
                <a:latin typeface="+mn-ea"/>
              </a:rPr>
              <a:t>상전류를</a:t>
            </a:r>
            <a:r>
              <a:rPr lang="ko-KR" altLang="en-US" sz="1800" dirty="0" smtClean="0">
                <a:latin typeface="+mn-ea"/>
              </a:rPr>
              <a:t> 판단</a:t>
            </a: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sz="1800" dirty="0" smtClean="0">
                <a:latin typeface="+mn-ea"/>
              </a:rPr>
              <a:t>Balanced Fault </a:t>
            </a:r>
            <a:r>
              <a:rPr lang="ko-KR" altLang="en-US" sz="1800" dirty="0" smtClean="0">
                <a:latin typeface="+mn-ea"/>
              </a:rPr>
              <a:t>시 </a:t>
            </a:r>
            <a:r>
              <a:rPr lang="en-US" altLang="ko-KR" sz="1800" dirty="0" smtClean="0">
                <a:latin typeface="+mn-ea"/>
              </a:rPr>
              <a:t>(3</a:t>
            </a:r>
            <a:r>
              <a:rPr lang="ko-KR" altLang="en-US" sz="1800" dirty="0" err="1" smtClean="0">
                <a:latin typeface="+mn-ea"/>
              </a:rPr>
              <a:t>상단락</a:t>
            </a:r>
            <a:r>
              <a:rPr lang="en-US" altLang="ko-KR" sz="1800" dirty="0" smtClean="0">
                <a:latin typeface="+mn-ea"/>
              </a:rPr>
              <a:t>) </a:t>
            </a:r>
            <a:r>
              <a:rPr lang="ko-KR" altLang="en-US" sz="1800" dirty="0" smtClean="0">
                <a:latin typeface="+mn-ea"/>
              </a:rPr>
              <a:t>방향 판별에 문제가 없으나</a:t>
            </a: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sz="1800" dirty="0" smtClean="0">
                <a:latin typeface="+mn-ea"/>
              </a:rPr>
              <a:t>Unbalanced Fault </a:t>
            </a:r>
            <a:r>
              <a:rPr lang="ko-KR" altLang="en-US" sz="1800" dirty="0" smtClean="0">
                <a:latin typeface="+mn-ea"/>
              </a:rPr>
              <a:t>시 방향 판별에 문제가 있음</a:t>
            </a: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따라서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err="1" smtClean="0">
                <a:latin typeface="+mn-ea"/>
              </a:rPr>
              <a:t>상전압이</a:t>
            </a:r>
            <a:r>
              <a:rPr lang="ko-KR" altLang="en-US" sz="1800" dirty="0" smtClean="0">
                <a:latin typeface="+mn-ea"/>
              </a:rPr>
              <a:t> 아닌 </a:t>
            </a:r>
            <a:r>
              <a:rPr lang="en-US" altLang="ko-KR" sz="1800" dirty="0" smtClean="0">
                <a:latin typeface="+mn-ea"/>
              </a:rPr>
              <a:t>Sequence </a:t>
            </a:r>
            <a:r>
              <a:rPr lang="ko-KR" altLang="en-US" sz="1800" dirty="0" smtClean="0">
                <a:latin typeface="+mn-ea"/>
              </a:rPr>
              <a:t>전압 및 전류를 기준으로 방향을 판별하는 기법이 개발되었고 현재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방향성 </a:t>
            </a:r>
            <a:r>
              <a:rPr lang="ko-KR" altLang="en-US" sz="1800" dirty="0" err="1" smtClean="0">
                <a:latin typeface="+mn-ea"/>
              </a:rPr>
              <a:t>계전기의</a:t>
            </a:r>
            <a:r>
              <a:rPr lang="en-US" altLang="ko-KR" sz="1800" dirty="0" smtClean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방향 판별 요소로 대부분 </a:t>
            </a:r>
            <a:r>
              <a:rPr lang="en-US" altLang="ko-KR" sz="1800" dirty="0" smtClean="0">
                <a:latin typeface="+mn-ea"/>
              </a:rPr>
              <a:t>Sequence </a:t>
            </a:r>
            <a:r>
              <a:rPr lang="ko-KR" altLang="en-US" sz="1800" dirty="0" smtClean="0">
                <a:latin typeface="+mn-ea"/>
              </a:rPr>
              <a:t>요소를 사용하고 있음</a:t>
            </a:r>
            <a:endParaRPr lang="en-US" altLang="ko-KR" sz="1800" dirty="0" smtClean="0">
              <a:latin typeface="+mn-ea"/>
            </a:endParaRPr>
          </a:p>
        </p:txBody>
      </p:sp>
      <p:cxnSp>
        <p:nvCxnSpPr>
          <p:cNvPr id="32772" name="직선 화살표 연결선 3"/>
          <p:cNvCxnSpPr>
            <a:cxnSpLocks noChangeShapeType="1"/>
          </p:cNvCxnSpPr>
          <p:nvPr/>
        </p:nvCxnSpPr>
        <p:spPr bwMode="auto">
          <a:xfrm>
            <a:off x="5649913" y="3640137"/>
            <a:ext cx="1033462" cy="933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3" name="직선 화살표 연결선 4"/>
          <p:cNvCxnSpPr>
            <a:cxnSpLocks noChangeShapeType="1"/>
          </p:cNvCxnSpPr>
          <p:nvPr/>
        </p:nvCxnSpPr>
        <p:spPr bwMode="auto">
          <a:xfrm rot="10800000" flipV="1">
            <a:off x="4643438" y="3644900"/>
            <a:ext cx="1001712" cy="94615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2774" name="직선 화살표 연결선 5"/>
          <p:cNvCxnSpPr>
            <a:cxnSpLocks noChangeShapeType="1"/>
          </p:cNvCxnSpPr>
          <p:nvPr/>
        </p:nvCxnSpPr>
        <p:spPr bwMode="auto">
          <a:xfrm rot="5400000" flipH="1" flipV="1">
            <a:off x="5388770" y="3378993"/>
            <a:ext cx="512762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775" name="직선 화살표 연결선 6"/>
          <p:cNvCxnSpPr>
            <a:cxnSpLocks noChangeShapeType="1"/>
          </p:cNvCxnSpPr>
          <p:nvPr/>
        </p:nvCxnSpPr>
        <p:spPr bwMode="auto">
          <a:xfrm rot="5400000">
            <a:off x="5266531" y="3879056"/>
            <a:ext cx="547688" cy="18415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2776" name="직선 화살표 연결선 7"/>
          <p:cNvCxnSpPr>
            <a:cxnSpLocks noChangeShapeType="1"/>
          </p:cNvCxnSpPr>
          <p:nvPr/>
        </p:nvCxnSpPr>
        <p:spPr bwMode="auto">
          <a:xfrm rot="16200000" flipH="1">
            <a:off x="5154613" y="4164012"/>
            <a:ext cx="995362" cy="142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777" name="직선 화살표 연결선 8"/>
          <p:cNvCxnSpPr>
            <a:cxnSpLocks noChangeShapeType="1"/>
          </p:cNvCxnSpPr>
          <p:nvPr/>
        </p:nvCxnSpPr>
        <p:spPr bwMode="auto">
          <a:xfrm rot="16200000" flipH="1">
            <a:off x="5504656" y="3888582"/>
            <a:ext cx="511175" cy="163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8" name="직선 화살표 연결선 9"/>
          <p:cNvCxnSpPr>
            <a:cxnSpLocks noChangeShapeType="1"/>
          </p:cNvCxnSpPr>
          <p:nvPr/>
        </p:nvCxnSpPr>
        <p:spPr bwMode="auto">
          <a:xfrm>
            <a:off x="2374900" y="4008437"/>
            <a:ext cx="1035050" cy="933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9" name="직선 화살표 연결선 10"/>
          <p:cNvCxnSpPr>
            <a:cxnSpLocks noChangeShapeType="1"/>
          </p:cNvCxnSpPr>
          <p:nvPr/>
        </p:nvCxnSpPr>
        <p:spPr bwMode="auto">
          <a:xfrm rot="10800000" flipV="1">
            <a:off x="1368425" y="3998912"/>
            <a:ext cx="1001713" cy="947738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2780" name="직선 화살표 연결선 11"/>
          <p:cNvCxnSpPr>
            <a:cxnSpLocks noChangeShapeType="1"/>
          </p:cNvCxnSpPr>
          <p:nvPr/>
        </p:nvCxnSpPr>
        <p:spPr bwMode="auto">
          <a:xfrm rot="16200000" flipV="1">
            <a:off x="1720851" y="3348037"/>
            <a:ext cx="1282700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781" name="직선 화살표 연결선 12"/>
          <p:cNvCxnSpPr>
            <a:cxnSpLocks noChangeShapeType="1"/>
          </p:cNvCxnSpPr>
          <p:nvPr/>
        </p:nvCxnSpPr>
        <p:spPr bwMode="auto">
          <a:xfrm rot="10800000" flipV="1">
            <a:off x="1439863" y="4013200"/>
            <a:ext cx="917575" cy="538162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2782" name="직선 화살표 연결선 13"/>
          <p:cNvCxnSpPr>
            <a:cxnSpLocks noChangeShapeType="1"/>
          </p:cNvCxnSpPr>
          <p:nvPr/>
        </p:nvCxnSpPr>
        <p:spPr bwMode="auto">
          <a:xfrm rot="5400000" flipH="1" flipV="1">
            <a:off x="1948657" y="3359943"/>
            <a:ext cx="1066800" cy="2206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783" name="직선 화살표 연결선 14"/>
          <p:cNvCxnSpPr>
            <a:cxnSpLocks noChangeShapeType="1"/>
          </p:cNvCxnSpPr>
          <p:nvPr/>
        </p:nvCxnSpPr>
        <p:spPr bwMode="auto">
          <a:xfrm rot="16200000" flipH="1">
            <a:off x="2273300" y="4108450"/>
            <a:ext cx="806450" cy="603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4" name="TextBox 51"/>
          <p:cNvSpPr txBox="1">
            <a:spLocks noChangeArrowheads="1"/>
          </p:cNvSpPr>
          <p:nvPr/>
        </p:nvSpPr>
        <p:spPr bwMode="auto">
          <a:xfrm>
            <a:off x="1949450" y="2613025"/>
            <a:ext cx="3603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Va</a:t>
            </a:r>
            <a:endParaRPr lang="ko-KR" altLang="en-US" sz="1200"/>
          </a:p>
        </p:txBody>
      </p:sp>
      <p:sp>
        <p:nvSpPr>
          <p:cNvPr id="32785" name="TextBox 52"/>
          <p:cNvSpPr txBox="1">
            <a:spLocks noChangeArrowheads="1"/>
          </p:cNvSpPr>
          <p:nvPr/>
        </p:nvSpPr>
        <p:spPr bwMode="auto">
          <a:xfrm>
            <a:off x="979488" y="4752975"/>
            <a:ext cx="36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Vc</a:t>
            </a:r>
            <a:endParaRPr lang="ko-KR" altLang="en-US" sz="1200"/>
          </a:p>
        </p:txBody>
      </p:sp>
      <p:sp>
        <p:nvSpPr>
          <p:cNvPr id="32786" name="TextBox 53"/>
          <p:cNvSpPr txBox="1">
            <a:spLocks noChangeArrowheads="1"/>
          </p:cNvSpPr>
          <p:nvPr/>
        </p:nvSpPr>
        <p:spPr bwMode="auto">
          <a:xfrm>
            <a:off x="3455988" y="4714875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Vb</a:t>
            </a:r>
            <a:endParaRPr lang="ko-KR" altLang="en-US" sz="1200"/>
          </a:p>
        </p:txBody>
      </p:sp>
      <p:sp>
        <p:nvSpPr>
          <p:cNvPr id="32787" name="TextBox 54"/>
          <p:cNvSpPr txBox="1">
            <a:spLocks noChangeArrowheads="1"/>
          </p:cNvSpPr>
          <p:nvPr/>
        </p:nvSpPr>
        <p:spPr bwMode="auto">
          <a:xfrm>
            <a:off x="2587625" y="2751137"/>
            <a:ext cx="311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Ia</a:t>
            </a:r>
            <a:endParaRPr lang="ko-KR" altLang="en-US" sz="1200"/>
          </a:p>
        </p:txBody>
      </p:sp>
      <p:sp>
        <p:nvSpPr>
          <p:cNvPr id="32788" name="TextBox 55"/>
          <p:cNvSpPr txBox="1">
            <a:spLocks noChangeArrowheads="1"/>
          </p:cNvSpPr>
          <p:nvPr/>
        </p:nvSpPr>
        <p:spPr bwMode="auto">
          <a:xfrm>
            <a:off x="2711450" y="4749800"/>
            <a:ext cx="317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Ib</a:t>
            </a:r>
            <a:endParaRPr lang="ko-KR" altLang="en-US" sz="1200"/>
          </a:p>
        </p:txBody>
      </p:sp>
      <p:sp>
        <p:nvSpPr>
          <p:cNvPr id="32789" name="TextBox 56"/>
          <p:cNvSpPr txBox="1">
            <a:spLocks noChangeArrowheads="1"/>
          </p:cNvSpPr>
          <p:nvPr/>
        </p:nvSpPr>
        <p:spPr bwMode="auto">
          <a:xfrm>
            <a:off x="1106488" y="4330700"/>
            <a:ext cx="312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Ic</a:t>
            </a:r>
            <a:endParaRPr lang="ko-KR" altLang="en-US" sz="1200"/>
          </a:p>
        </p:txBody>
      </p:sp>
      <p:sp>
        <p:nvSpPr>
          <p:cNvPr id="32790" name="TextBox 69"/>
          <p:cNvSpPr txBox="1">
            <a:spLocks noChangeArrowheads="1"/>
          </p:cNvSpPr>
          <p:nvPr/>
        </p:nvSpPr>
        <p:spPr bwMode="auto">
          <a:xfrm>
            <a:off x="5508625" y="2784475"/>
            <a:ext cx="361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Va</a:t>
            </a:r>
            <a:endParaRPr lang="ko-KR" altLang="en-US" sz="1200"/>
          </a:p>
        </p:txBody>
      </p:sp>
      <p:sp>
        <p:nvSpPr>
          <p:cNvPr id="32791" name="TextBox 70"/>
          <p:cNvSpPr txBox="1">
            <a:spLocks noChangeArrowheads="1"/>
          </p:cNvSpPr>
          <p:nvPr/>
        </p:nvSpPr>
        <p:spPr bwMode="auto">
          <a:xfrm>
            <a:off x="4270375" y="4462462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Vc</a:t>
            </a:r>
            <a:endParaRPr lang="ko-KR" altLang="en-US" sz="1200"/>
          </a:p>
        </p:txBody>
      </p:sp>
      <p:sp>
        <p:nvSpPr>
          <p:cNvPr id="32792" name="TextBox 71"/>
          <p:cNvSpPr txBox="1">
            <a:spLocks noChangeArrowheads="1"/>
          </p:cNvSpPr>
          <p:nvPr/>
        </p:nvSpPr>
        <p:spPr bwMode="auto">
          <a:xfrm>
            <a:off x="6708775" y="4500562"/>
            <a:ext cx="36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Vb</a:t>
            </a:r>
            <a:endParaRPr lang="ko-KR" altLang="en-US" sz="1200"/>
          </a:p>
        </p:txBody>
      </p:sp>
      <p:sp>
        <p:nvSpPr>
          <p:cNvPr id="32793" name="TextBox 72"/>
          <p:cNvSpPr txBox="1">
            <a:spLocks noChangeArrowheads="1"/>
          </p:cNvSpPr>
          <p:nvPr/>
        </p:nvSpPr>
        <p:spPr bwMode="auto">
          <a:xfrm>
            <a:off x="5530850" y="4656137"/>
            <a:ext cx="311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Ia</a:t>
            </a:r>
            <a:endParaRPr lang="ko-KR" altLang="en-US" sz="1200"/>
          </a:p>
        </p:txBody>
      </p:sp>
      <p:sp>
        <p:nvSpPr>
          <p:cNvPr id="32794" name="TextBox 73"/>
          <p:cNvSpPr txBox="1">
            <a:spLocks noChangeArrowheads="1"/>
          </p:cNvSpPr>
          <p:nvPr/>
        </p:nvSpPr>
        <p:spPr bwMode="auto">
          <a:xfrm>
            <a:off x="6000750" y="4354512"/>
            <a:ext cx="319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Ib</a:t>
            </a:r>
            <a:endParaRPr lang="ko-KR" altLang="en-US" sz="1200"/>
          </a:p>
        </p:txBody>
      </p:sp>
      <p:sp>
        <p:nvSpPr>
          <p:cNvPr id="32795" name="TextBox 74"/>
          <p:cNvSpPr txBox="1">
            <a:spLocks noChangeArrowheads="1"/>
          </p:cNvSpPr>
          <p:nvPr/>
        </p:nvSpPr>
        <p:spPr bwMode="auto">
          <a:xfrm>
            <a:off x="5233988" y="4213225"/>
            <a:ext cx="312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Ic</a:t>
            </a:r>
            <a:endParaRPr lang="ko-KR" altLang="en-US" sz="1200"/>
          </a:p>
        </p:txBody>
      </p:sp>
      <p:sp>
        <p:nvSpPr>
          <p:cNvPr id="90" name="TextBox 89"/>
          <p:cNvSpPr txBox="1"/>
          <p:nvPr/>
        </p:nvSpPr>
        <p:spPr>
          <a:xfrm>
            <a:off x="596900" y="3032125"/>
            <a:ext cx="1452563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정상상태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96050" y="3001962"/>
            <a:ext cx="1452563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dirty="0">
                <a:latin typeface="굴림" pitchFamily="50" charset="-127"/>
                <a:ea typeface="굴림" pitchFamily="50" charset="-127"/>
              </a:rPr>
              <a:t>고장상태</a:t>
            </a:r>
          </a:p>
        </p:txBody>
      </p:sp>
      <p:sp>
        <p:nvSpPr>
          <p:cNvPr id="32798" name="TextBox 91"/>
          <p:cNvSpPr txBox="1">
            <a:spLocks noChangeArrowheads="1"/>
          </p:cNvSpPr>
          <p:nvPr/>
        </p:nvSpPr>
        <p:spPr bwMode="auto">
          <a:xfrm>
            <a:off x="6189663" y="3349625"/>
            <a:ext cx="222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/>
              <a:t>A</a:t>
            </a:r>
            <a:r>
              <a:rPr lang="ko-KR" altLang="en-US" sz="1400"/>
              <a:t>상 지락</a:t>
            </a:r>
            <a:endParaRPr lang="en-US" altLang="ko-KR" sz="1400"/>
          </a:p>
          <a:p>
            <a:r>
              <a:rPr lang="en-US" altLang="ko-KR" sz="1400"/>
              <a:t>(Unbalanced Fault)</a:t>
            </a:r>
            <a:endParaRPr lang="ko-KR" altLang="en-US" sz="1400"/>
          </a:p>
        </p:txBody>
      </p:sp>
      <p:sp>
        <p:nvSpPr>
          <p:cNvPr id="93" name="TextBox 92"/>
          <p:cNvSpPr txBox="1"/>
          <p:nvPr/>
        </p:nvSpPr>
        <p:spPr>
          <a:xfrm>
            <a:off x="7258050" y="3946525"/>
            <a:ext cx="1568450" cy="862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A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상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역방향</a:t>
            </a:r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B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상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정방향</a:t>
            </a:r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C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상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정방향</a:t>
            </a:r>
            <a:endParaRPr lang="ko-KR" altLang="en-US" sz="16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800" name="오른쪽 화살표 93"/>
          <p:cNvSpPr>
            <a:spLocks noChangeArrowheads="1"/>
          </p:cNvSpPr>
          <p:nvPr/>
        </p:nvSpPr>
        <p:spPr bwMode="auto">
          <a:xfrm>
            <a:off x="3560763" y="3600450"/>
            <a:ext cx="1001712" cy="384175"/>
          </a:xfrm>
          <a:prstGeom prst="rightArrow">
            <a:avLst>
              <a:gd name="adj1" fmla="val 50000"/>
              <a:gd name="adj2" fmla="val 50145"/>
            </a:avLst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현 81"/>
          <p:cNvSpPr/>
          <p:nvPr/>
        </p:nvSpPr>
        <p:spPr bwMode="auto">
          <a:xfrm rot="7595366">
            <a:off x="5164931" y="2574131"/>
            <a:ext cx="2916238" cy="2857500"/>
          </a:xfrm>
          <a:prstGeom prst="chord">
            <a:avLst>
              <a:gd name="adj1" fmla="val 5400015"/>
              <a:gd name="adj2" fmla="val 1613171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74" name="현 73"/>
          <p:cNvSpPr/>
          <p:nvPr/>
        </p:nvSpPr>
        <p:spPr bwMode="auto">
          <a:xfrm rot="18380663">
            <a:off x="5214144" y="2575719"/>
            <a:ext cx="2827337" cy="2857500"/>
          </a:xfrm>
          <a:prstGeom prst="chord">
            <a:avLst>
              <a:gd name="adj1" fmla="val 5400015"/>
              <a:gd name="adj2" fmla="val 1613171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46" name="현 45"/>
          <p:cNvSpPr/>
          <p:nvPr/>
        </p:nvSpPr>
        <p:spPr bwMode="auto">
          <a:xfrm rot="7584061">
            <a:off x="933451" y="2576512"/>
            <a:ext cx="2938462" cy="2903537"/>
          </a:xfrm>
          <a:prstGeom prst="chord">
            <a:avLst>
              <a:gd name="adj1" fmla="val 5400015"/>
              <a:gd name="adj2" fmla="val 1613171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595313" y="1276350"/>
            <a:ext cx="3889375" cy="140811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ko-KR" sz="1800" u="sng" dirty="0" smtClean="0">
                <a:latin typeface="Arial" pitchFamily="34" charset="0"/>
                <a:ea typeface="굴림" pitchFamily="50" charset="-127"/>
              </a:rPr>
              <a:t>DOCR (</a:t>
            </a:r>
            <a:r>
              <a:rPr lang="ko-KR" altLang="en-US" sz="1800" u="sng" dirty="0" smtClean="0">
                <a:latin typeface="Arial" pitchFamily="34" charset="0"/>
                <a:ea typeface="굴림" pitchFamily="50" charset="-127"/>
              </a:rPr>
              <a:t>상 방향 판별</a:t>
            </a:r>
            <a:r>
              <a:rPr lang="en-US" altLang="ko-KR" sz="1800" u="sng" dirty="0" smtClean="0">
                <a:latin typeface="Arial" pitchFamily="34" charset="0"/>
                <a:ea typeface="굴림" pitchFamily="50" charset="-127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ko-KR" altLang="en-US" sz="1800" dirty="0" smtClean="0">
                <a:latin typeface="Arial" pitchFamily="34" charset="0"/>
                <a:ea typeface="굴림" pitchFamily="50" charset="-127"/>
              </a:rPr>
              <a:t>정상전압 기준</a:t>
            </a:r>
            <a:r>
              <a:rPr lang="en-US" altLang="ko-KR" sz="1800" dirty="0" smtClean="0">
                <a:latin typeface="Arial" pitchFamily="34" charset="0"/>
                <a:ea typeface="굴림" pitchFamily="50" charset="-127"/>
              </a:rPr>
              <a:t> </a:t>
            </a:r>
            <a:r>
              <a:rPr lang="ko-KR" altLang="en-US" sz="1800" dirty="0" smtClean="0">
                <a:latin typeface="Arial" pitchFamily="34" charset="0"/>
                <a:ea typeface="굴림" pitchFamily="50" charset="-127"/>
              </a:rPr>
              <a:t>정상전류 </a:t>
            </a:r>
            <a:r>
              <a:rPr lang="ko-KR" altLang="en-US" sz="1800" dirty="0" err="1" smtClean="0">
                <a:latin typeface="Arial" pitchFamily="34" charset="0"/>
                <a:ea typeface="굴림" pitchFamily="50" charset="-127"/>
              </a:rPr>
              <a:t>위상각</a:t>
            </a:r>
            <a:r>
              <a:rPr lang="ko-KR" altLang="en-US" sz="1800" dirty="0" smtClean="0">
                <a:latin typeface="Arial" pitchFamily="34" charset="0"/>
                <a:ea typeface="굴림" pitchFamily="50" charset="-127"/>
              </a:rPr>
              <a:t> </a:t>
            </a:r>
            <a:r>
              <a:rPr lang="ko-KR" altLang="en-US" sz="1800" dirty="0" err="1" smtClean="0">
                <a:latin typeface="Arial" pitchFamily="34" charset="0"/>
                <a:ea typeface="굴림" pitchFamily="50" charset="-127"/>
              </a:rPr>
              <a:t>으로</a:t>
            </a:r>
            <a:r>
              <a:rPr lang="ko-KR" altLang="en-US" sz="1800" dirty="0" smtClean="0">
                <a:latin typeface="Arial" pitchFamily="34" charset="0"/>
                <a:ea typeface="굴림" pitchFamily="50" charset="-127"/>
              </a:rPr>
              <a:t> 판별</a:t>
            </a:r>
            <a:r>
              <a:rPr lang="en-US" altLang="ko-KR" sz="1800" dirty="0" smtClean="0">
                <a:latin typeface="Arial" pitchFamily="34" charset="0"/>
                <a:ea typeface="굴림" pitchFamily="50" charset="-127"/>
              </a:rPr>
              <a:t> </a:t>
            </a:r>
            <a:endParaRPr lang="ko-KR" altLang="en-US" sz="1800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4846638" y="1250950"/>
            <a:ext cx="405606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ko-KR" u="sng" kern="0" dirty="0">
                <a:latin typeface="Arial" pitchFamily="34" charset="0"/>
              </a:rPr>
              <a:t>DOCGR (</a:t>
            </a:r>
            <a:r>
              <a:rPr lang="ko-KR" altLang="en-US" u="sng" kern="0" dirty="0" err="1">
                <a:latin typeface="Arial" pitchFamily="34" charset="0"/>
              </a:rPr>
              <a:t>지락</a:t>
            </a:r>
            <a:r>
              <a:rPr lang="ko-KR" altLang="en-US" u="sng" kern="0" dirty="0">
                <a:latin typeface="Arial" pitchFamily="34" charset="0"/>
              </a:rPr>
              <a:t> 방향 판별</a:t>
            </a:r>
            <a:r>
              <a:rPr lang="en-US" altLang="ko-KR" u="sng" kern="0" dirty="0">
                <a:latin typeface="Arial" pitchFamily="34" charset="0"/>
              </a:rPr>
              <a:t>)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ko-KR" altLang="en-US" dirty="0" smtClean="0">
                <a:latin typeface="Arial" pitchFamily="34" charset="0"/>
              </a:rPr>
              <a:t>영상전압 </a:t>
            </a:r>
            <a:r>
              <a:rPr lang="ko-KR" altLang="en-US" dirty="0">
                <a:latin typeface="Arial" pitchFamily="34" charset="0"/>
              </a:rPr>
              <a:t>기준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ko-KR" altLang="en-US" dirty="0" smtClean="0">
                <a:latin typeface="Arial" pitchFamily="34" charset="0"/>
              </a:rPr>
              <a:t>영상전류 </a:t>
            </a:r>
            <a:r>
              <a:rPr lang="ko-KR" altLang="en-US" dirty="0" err="1">
                <a:latin typeface="Arial" pitchFamily="34" charset="0"/>
              </a:rPr>
              <a:t>위상각</a:t>
            </a:r>
            <a:r>
              <a:rPr lang="ko-KR" altLang="en-US" dirty="0">
                <a:latin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</a:rPr>
              <a:t>     </a:t>
            </a:r>
            <a:r>
              <a:rPr lang="ko-KR" altLang="en-US" dirty="0">
                <a:latin typeface="Arial" pitchFamily="34" charset="0"/>
              </a:rPr>
              <a:t>으로 판별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kern="0" dirty="0">
                <a:latin typeface="Arial" pitchFamily="34" charset="0"/>
              </a:rPr>
              <a:t> </a:t>
            </a:r>
            <a:endParaRPr lang="ko-KR" altLang="en-US" kern="0" dirty="0">
              <a:latin typeface="Arial" pitchFamily="34" charset="0"/>
            </a:endParaRPr>
          </a:p>
        </p:txBody>
      </p:sp>
      <p:sp>
        <p:nvSpPr>
          <p:cNvPr id="33800" name="타원 4"/>
          <p:cNvSpPr>
            <a:spLocks noChangeArrowheads="1"/>
          </p:cNvSpPr>
          <p:nvPr/>
        </p:nvSpPr>
        <p:spPr bwMode="auto">
          <a:xfrm>
            <a:off x="971550" y="2546350"/>
            <a:ext cx="2895600" cy="2887662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l"/>
            <a:endParaRPr lang="ko-KR" altLang="en-US">
              <a:latin typeface="Arial" pitchFamily="34" charset="0"/>
            </a:endParaRPr>
          </a:p>
        </p:txBody>
      </p:sp>
      <p:cxnSp>
        <p:nvCxnSpPr>
          <p:cNvPr id="33801" name="직선 화살표 연결선 6"/>
          <p:cNvCxnSpPr>
            <a:cxnSpLocks noChangeShapeType="1"/>
            <a:endCxn id="33800" idx="0"/>
          </p:cNvCxnSpPr>
          <p:nvPr/>
        </p:nvCxnSpPr>
        <p:spPr bwMode="auto">
          <a:xfrm rot="16200000" flipV="1">
            <a:off x="1618456" y="3347244"/>
            <a:ext cx="1646237" cy="444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3802" name="직선 화살표 연결선 8"/>
          <p:cNvCxnSpPr>
            <a:cxnSpLocks noChangeShapeType="1"/>
          </p:cNvCxnSpPr>
          <p:nvPr/>
        </p:nvCxnSpPr>
        <p:spPr bwMode="auto">
          <a:xfrm rot="5400000" flipH="1" flipV="1">
            <a:off x="1713707" y="3315493"/>
            <a:ext cx="13700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3" name="직선 화살표 연결선 29"/>
          <p:cNvCxnSpPr>
            <a:cxnSpLocks noChangeShapeType="1"/>
          </p:cNvCxnSpPr>
          <p:nvPr/>
        </p:nvCxnSpPr>
        <p:spPr bwMode="auto">
          <a:xfrm rot="5400000" flipH="1" flipV="1">
            <a:off x="2302669" y="3050382"/>
            <a:ext cx="1046163" cy="8255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04" name="직선 연결선 36"/>
          <p:cNvCxnSpPr>
            <a:cxnSpLocks noChangeShapeType="1"/>
          </p:cNvCxnSpPr>
          <p:nvPr/>
        </p:nvCxnSpPr>
        <p:spPr bwMode="auto">
          <a:xfrm>
            <a:off x="1238250" y="3167062"/>
            <a:ext cx="2333625" cy="1685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5" name="TextBox 42"/>
          <p:cNvSpPr txBox="1">
            <a:spLocks noChangeArrowheads="1"/>
          </p:cNvSpPr>
          <p:nvPr/>
        </p:nvSpPr>
        <p:spPr bwMode="auto">
          <a:xfrm>
            <a:off x="3460750" y="2584450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MTA : 300</a:t>
            </a:r>
            <a:r>
              <a:rPr lang="ko-KR" altLang="en-US" sz="1400">
                <a:latin typeface="Arial" pitchFamily="34" charset="0"/>
              </a:rPr>
              <a:t>도</a:t>
            </a:r>
            <a:endParaRPr lang="en-US" altLang="ko-KR" sz="1400">
              <a:latin typeface="Arial" pitchFamily="34" charset="0"/>
            </a:endParaRPr>
          </a:p>
          <a:p>
            <a:r>
              <a:rPr lang="en-US" altLang="ko-KR" sz="1400">
                <a:latin typeface="Arial" pitchFamily="34" charset="0"/>
              </a:rPr>
              <a:t>(lead </a:t>
            </a:r>
            <a:r>
              <a:rPr lang="ko-KR" altLang="en-US" sz="1400">
                <a:latin typeface="Arial" pitchFamily="34" charset="0"/>
              </a:rPr>
              <a:t>기준</a:t>
            </a:r>
            <a:r>
              <a:rPr lang="en-US" altLang="ko-KR" sz="1400">
                <a:latin typeface="Arial" pitchFamily="34" charset="0"/>
              </a:rPr>
              <a:t>)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45" name="현 44"/>
          <p:cNvSpPr/>
          <p:nvPr/>
        </p:nvSpPr>
        <p:spPr bwMode="auto">
          <a:xfrm rot="18380663">
            <a:off x="996156" y="2575719"/>
            <a:ext cx="2827337" cy="2857500"/>
          </a:xfrm>
          <a:prstGeom prst="chord">
            <a:avLst>
              <a:gd name="adj1" fmla="val 5400015"/>
              <a:gd name="adj2" fmla="val 1613171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47" name="원호 46"/>
          <p:cNvSpPr/>
          <p:nvPr/>
        </p:nvSpPr>
        <p:spPr bwMode="auto">
          <a:xfrm flipH="1">
            <a:off x="2174875" y="3827462"/>
            <a:ext cx="419100" cy="368300"/>
          </a:xfrm>
          <a:prstGeom prst="arc">
            <a:avLst>
              <a:gd name="adj1" fmla="val 16200000"/>
              <a:gd name="adj2" fmla="val 131640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3808" name="TextBox 47"/>
          <p:cNvSpPr txBox="1">
            <a:spLocks noChangeArrowheads="1"/>
          </p:cNvSpPr>
          <p:nvPr/>
        </p:nvSpPr>
        <p:spPr bwMode="auto">
          <a:xfrm>
            <a:off x="1441450" y="4151312"/>
            <a:ext cx="1257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0">
                <a:latin typeface="Arial" pitchFamily="34" charset="0"/>
              </a:rPr>
              <a:t>300</a:t>
            </a:r>
            <a:endParaRPr lang="ko-KR" altLang="en-US" sz="1200" b="0">
              <a:latin typeface="Arial" pitchFamily="34" charset="0"/>
            </a:endParaRPr>
          </a:p>
        </p:txBody>
      </p:sp>
      <p:sp>
        <p:nvSpPr>
          <p:cNvPr id="33809" name="TextBox 48"/>
          <p:cNvSpPr txBox="1">
            <a:spLocks noChangeArrowheads="1"/>
          </p:cNvSpPr>
          <p:nvPr/>
        </p:nvSpPr>
        <p:spPr bwMode="auto">
          <a:xfrm>
            <a:off x="1914525" y="4119562"/>
            <a:ext cx="615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0">
                <a:latin typeface="Arial" pitchFamily="34" charset="0"/>
              </a:rPr>
              <a:t>o</a:t>
            </a:r>
            <a:endParaRPr lang="ko-KR" altLang="en-US" sz="800" b="0">
              <a:latin typeface="Arial" pitchFamily="34" charset="0"/>
            </a:endParaRPr>
          </a:p>
        </p:txBody>
      </p:sp>
      <p:sp>
        <p:nvSpPr>
          <p:cNvPr id="33810" name="TextBox 49"/>
          <p:cNvSpPr txBox="1">
            <a:spLocks noChangeArrowheads="1"/>
          </p:cNvSpPr>
          <p:nvPr/>
        </p:nvSpPr>
        <p:spPr bwMode="auto">
          <a:xfrm>
            <a:off x="1647825" y="4586287"/>
            <a:ext cx="1257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latin typeface="Arial" pitchFamily="34" charset="0"/>
              </a:rPr>
              <a:t>Reverse</a:t>
            </a:r>
            <a:endParaRPr lang="ko-KR" altLang="en-US" sz="1600">
              <a:latin typeface="Arial" pitchFamily="34" charset="0"/>
            </a:endParaRPr>
          </a:p>
        </p:txBody>
      </p:sp>
      <p:sp>
        <p:nvSpPr>
          <p:cNvPr id="33811" name="TextBox 50"/>
          <p:cNvSpPr txBox="1">
            <a:spLocks noChangeArrowheads="1"/>
          </p:cNvSpPr>
          <p:nvPr/>
        </p:nvSpPr>
        <p:spPr bwMode="auto">
          <a:xfrm>
            <a:off x="2571750" y="3795712"/>
            <a:ext cx="1257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latin typeface="Arial" pitchFamily="34" charset="0"/>
              </a:rPr>
              <a:t>Forward</a:t>
            </a:r>
            <a:endParaRPr lang="ko-KR" altLang="en-US" sz="1600">
              <a:latin typeface="Arial" pitchFamily="34" charset="0"/>
            </a:endParaRPr>
          </a:p>
        </p:txBody>
      </p:sp>
      <p:cxnSp>
        <p:nvCxnSpPr>
          <p:cNvPr id="33812" name="직선 화살표 연결선 52"/>
          <p:cNvCxnSpPr>
            <a:cxnSpLocks noChangeShapeType="1"/>
          </p:cNvCxnSpPr>
          <p:nvPr/>
        </p:nvCxnSpPr>
        <p:spPr bwMode="auto">
          <a:xfrm rot="16200000" flipV="1">
            <a:off x="2049462" y="3660775"/>
            <a:ext cx="703263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3813" name="직선 화살표 연결선 53"/>
          <p:cNvCxnSpPr>
            <a:cxnSpLocks noChangeShapeType="1"/>
          </p:cNvCxnSpPr>
          <p:nvPr/>
        </p:nvCxnSpPr>
        <p:spPr bwMode="auto">
          <a:xfrm rot="10800000" flipV="1">
            <a:off x="1714500" y="4003675"/>
            <a:ext cx="668338" cy="2016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14" name="TextBox 56"/>
          <p:cNvSpPr txBox="1">
            <a:spLocks noChangeArrowheads="1"/>
          </p:cNvSpPr>
          <p:nvPr/>
        </p:nvSpPr>
        <p:spPr bwMode="auto">
          <a:xfrm>
            <a:off x="1981200" y="3167062"/>
            <a:ext cx="404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V1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33815" name="TextBox 57"/>
          <p:cNvSpPr txBox="1">
            <a:spLocks noChangeArrowheads="1"/>
          </p:cNvSpPr>
          <p:nvPr/>
        </p:nvSpPr>
        <p:spPr bwMode="auto">
          <a:xfrm>
            <a:off x="1419225" y="3852862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I1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33816" name="타원 58"/>
          <p:cNvSpPr>
            <a:spLocks noChangeArrowheads="1"/>
          </p:cNvSpPr>
          <p:nvPr/>
        </p:nvSpPr>
        <p:spPr bwMode="auto">
          <a:xfrm>
            <a:off x="5183188" y="2535237"/>
            <a:ext cx="2895600" cy="288925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l"/>
            <a:endParaRPr lang="ko-KR" altLang="en-US">
              <a:latin typeface="Arial" pitchFamily="34" charset="0"/>
            </a:endParaRPr>
          </a:p>
        </p:txBody>
      </p:sp>
      <p:cxnSp>
        <p:nvCxnSpPr>
          <p:cNvPr id="33817" name="직선 화살표 연결선 59"/>
          <p:cNvCxnSpPr>
            <a:cxnSpLocks noChangeShapeType="1"/>
            <a:endCxn id="33816" idx="0"/>
          </p:cNvCxnSpPr>
          <p:nvPr/>
        </p:nvCxnSpPr>
        <p:spPr bwMode="auto">
          <a:xfrm rot="16200000" flipV="1">
            <a:off x="5830094" y="3336131"/>
            <a:ext cx="1646238" cy="444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3818" name="직선 화살표 연결선 60"/>
          <p:cNvCxnSpPr>
            <a:cxnSpLocks noChangeShapeType="1"/>
          </p:cNvCxnSpPr>
          <p:nvPr/>
        </p:nvCxnSpPr>
        <p:spPr bwMode="auto">
          <a:xfrm rot="5400000" flipH="1" flipV="1">
            <a:off x="5924551" y="3305174"/>
            <a:ext cx="13716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19" name="직선 화살표 연결선 61"/>
          <p:cNvCxnSpPr>
            <a:cxnSpLocks noChangeShapeType="1"/>
          </p:cNvCxnSpPr>
          <p:nvPr/>
        </p:nvCxnSpPr>
        <p:spPr bwMode="auto">
          <a:xfrm rot="5400000">
            <a:off x="5983288" y="4032250"/>
            <a:ext cx="696915" cy="585789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20" name="직선 연결선 62"/>
          <p:cNvCxnSpPr>
            <a:cxnSpLocks noChangeShapeType="1"/>
          </p:cNvCxnSpPr>
          <p:nvPr/>
        </p:nvCxnSpPr>
        <p:spPr bwMode="auto">
          <a:xfrm>
            <a:off x="5449888" y="3157537"/>
            <a:ext cx="2333625" cy="1685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21" name="TextBox 63"/>
          <p:cNvSpPr txBox="1">
            <a:spLocks noChangeArrowheads="1"/>
          </p:cNvSpPr>
          <p:nvPr/>
        </p:nvSpPr>
        <p:spPr bwMode="auto">
          <a:xfrm>
            <a:off x="7745413" y="2738437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MTA : 135</a:t>
            </a:r>
            <a:r>
              <a:rPr lang="ko-KR" altLang="en-US" sz="1400">
                <a:latin typeface="Arial" pitchFamily="34" charset="0"/>
              </a:rPr>
              <a:t>도</a:t>
            </a:r>
            <a:endParaRPr lang="en-US" altLang="ko-KR" sz="1400">
              <a:latin typeface="Arial" pitchFamily="34" charset="0"/>
            </a:endParaRPr>
          </a:p>
          <a:p>
            <a:r>
              <a:rPr lang="en-US" altLang="ko-KR" sz="1400">
                <a:latin typeface="Arial" pitchFamily="34" charset="0"/>
              </a:rPr>
              <a:t>(lead </a:t>
            </a:r>
            <a:r>
              <a:rPr lang="ko-KR" altLang="en-US" sz="1400">
                <a:latin typeface="Arial" pitchFamily="34" charset="0"/>
              </a:rPr>
              <a:t>기준</a:t>
            </a:r>
            <a:r>
              <a:rPr lang="en-US" altLang="ko-KR" sz="1400">
                <a:latin typeface="Arial" pitchFamily="34" charset="0"/>
              </a:rPr>
              <a:t>)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33822" name="TextBox 65"/>
          <p:cNvSpPr txBox="1">
            <a:spLocks noChangeArrowheads="1"/>
          </p:cNvSpPr>
          <p:nvPr/>
        </p:nvSpPr>
        <p:spPr bwMode="auto">
          <a:xfrm>
            <a:off x="5586413" y="3832225"/>
            <a:ext cx="1257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0">
                <a:latin typeface="Arial" pitchFamily="34" charset="0"/>
              </a:rPr>
              <a:t>135</a:t>
            </a:r>
            <a:endParaRPr lang="ko-KR" altLang="en-US" sz="1200" b="0">
              <a:latin typeface="Arial" pitchFamily="34" charset="0"/>
            </a:endParaRPr>
          </a:p>
        </p:txBody>
      </p:sp>
      <p:sp>
        <p:nvSpPr>
          <p:cNvPr id="33823" name="TextBox 66"/>
          <p:cNvSpPr txBox="1">
            <a:spLocks noChangeArrowheads="1"/>
          </p:cNvSpPr>
          <p:nvPr/>
        </p:nvSpPr>
        <p:spPr bwMode="auto">
          <a:xfrm>
            <a:off x="6064250" y="3795712"/>
            <a:ext cx="615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0">
                <a:latin typeface="Arial" pitchFamily="34" charset="0"/>
              </a:rPr>
              <a:t>o</a:t>
            </a:r>
            <a:endParaRPr lang="ko-KR" altLang="en-US" sz="800" b="0">
              <a:latin typeface="Arial" pitchFamily="34" charset="0"/>
            </a:endParaRPr>
          </a:p>
        </p:txBody>
      </p:sp>
      <p:sp>
        <p:nvSpPr>
          <p:cNvPr id="33824" name="TextBox 67"/>
          <p:cNvSpPr txBox="1">
            <a:spLocks noChangeArrowheads="1"/>
          </p:cNvSpPr>
          <p:nvPr/>
        </p:nvSpPr>
        <p:spPr bwMode="auto">
          <a:xfrm>
            <a:off x="6840538" y="3348037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latin typeface="Arial" pitchFamily="34" charset="0"/>
              </a:rPr>
              <a:t>Reverse</a:t>
            </a:r>
            <a:endParaRPr lang="ko-KR" altLang="en-US" sz="1600">
              <a:latin typeface="Arial" pitchFamily="34" charset="0"/>
            </a:endParaRPr>
          </a:p>
        </p:txBody>
      </p:sp>
      <p:sp>
        <p:nvSpPr>
          <p:cNvPr id="33825" name="TextBox 68"/>
          <p:cNvSpPr txBox="1">
            <a:spLocks noChangeArrowheads="1"/>
          </p:cNvSpPr>
          <p:nvPr/>
        </p:nvSpPr>
        <p:spPr bwMode="auto">
          <a:xfrm>
            <a:off x="6116638" y="4814887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latin typeface="Arial" pitchFamily="34" charset="0"/>
              </a:rPr>
              <a:t>Forward</a:t>
            </a:r>
            <a:endParaRPr lang="ko-KR" altLang="en-US" sz="1600">
              <a:latin typeface="Arial" pitchFamily="34" charset="0"/>
            </a:endParaRPr>
          </a:p>
        </p:txBody>
      </p:sp>
      <p:cxnSp>
        <p:nvCxnSpPr>
          <p:cNvPr id="33826" name="직선 화살표 연결선 69"/>
          <p:cNvCxnSpPr>
            <a:cxnSpLocks noChangeShapeType="1"/>
          </p:cNvCxnSpPr>
          <p:nvPr/>
        </p:nvCxnSpPr>
        <p:spPr bwMode="auto">
          <a:xfrm rot="16200000" flipV="1">
            <a:off x="6261894" y="3650456"/>
            <a:ext cx="701675" cy="15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3827" name="직선 화살표 연결선 70"/>
          <p:cNvCxnSpPr>
            <a:cxnSpLocks noChangeShapeType="1"/>
          </p:cNvCxnSpPr>
          <p:nvPr/>
        </p:nvCxnSpPr>
        <p:spPr bwMode="auto">
          <a:xfrm flipV="1">
            <a:off x="6594475" y="3843337"/>
            <a:ext cx="446088" cy="1492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28" name="TextBox 71"/>
          <p:cNvSpPr txBox="1">
            <a:spLocks noChangeArrowheads="1"/>
          </p:cNvSpPr>
          <p:nvPr/>
        </p:nvSpPr>
        <p:spPr bwMode="auto">
          <a:xfrm>
            <a:off x="6192838" y="3157537"/>
            <a:ext cx="404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V0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33829" name="TextBox 72"/>
          <p:cNvSpPr txBox="1">
            <a:spLocks noChangeArrowheads="1"/>
          </p:cNvSpPr>
          <p:nvPr/>
        </p:nvSpPr>
        <p:spPr bwMode="auto">
          <a:xfrm>
            <a:off x="7002463" y="3824287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pitchFamily="34" charset="0"/>
              </a:rPr>
              <a:t>I0</a:t>
            </a:r>
            <a:endParaRPr lang="ko-KR" altLang="en-US" sz="1400">
              <a:latin typeface="Arial" pitchFamily="34" charset="0"/>
            </a:endParaRPr>
          </a:p>
        </p:txBody>
      </p:sp>
      <p:sp>
        <p:nvSpPr>
          <p:cNvPr id="81" name="원호 80"/>
          <p:cNvSpPr/>
          <p:nvPr/>
        </p:nvSpPr>
        <p:spPr bwMode="auto">
          <a:xfrm flipH="1" flipV="1">
            <a:off x="6426200" y="3795712"/>
            <a:ext cx="342900" cy="285750"/>
          </a:xfrm>
          <a:prstGeom prst="arc">
            <a:avLst>
              <a:gd name="adj1" fmla="val 17740938"/>
              <a:gd name="adj2" fmla="val 53019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3831" name="TextBox 82"/>
          <p:cNvSpPr txBox="1">
            <a:spLocks noChangeArrowheads="1"/>
          </p:cNvSpPr>
          <p:nvPr/>
        </p:nvSpPr>
        <p:spPr bwMode="auto">
          <a:xfrm>
            <a:off x="577850" y="5638800"/>
            <a:ext cx="3378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>
                <a:latin typeface="Arial" pitchFamily="34" charset="0"/>
              </a:rPr>
              <a:t>※ MTA : Maximum Torque Angle</a:t>
            </a:r>
          </a:p>
          <a:p>
            <a:pPr algn="l"/>
            <a:endParaRPr lang="en-US" altLang="ko-KR" sz="800">
              <a:latin typeface="Arial" pitchFamily="34" charset="0"/>
            </a:endParaRPr>
          </a:p>
          <a:p>
            <a:pPr algn="l"/>
            <a:r>
              <a:rPr lang="en-US" altLang="ko-KR" sz="1400">
                <a:latin typeface="Arial" pitchFamily="34" charset="0"/>
              </a:rPr>
              <a:t>※ DOCR, DOCGR</a:t>
            </a:r>
            <a:r>
              <a:rPr lang="ko-KR" altLang="en-US" sz="1400">
                <a:latin typeface="Arial" pitchFamily="34" charset="0"/>
              </a:rPr>
              <a:t>의 </a:t>
            </a:r>
            <a:r>
              <a:rPr lang="en-US" altLang="ko-KR" sz="1400">
                <a:latin typeface="Arial" pitchFamily="34" charset="0"/>
              </a:rPr>
              <a:t>MTA 300, 135 </a:t>
            </a:r>
            <a:r>
              <a:rPr lang="ko-KR" altLang="en-US" sz="1400">
                <a:latin typeface="Arial" pitchFamily="34" charset="0"/>
              </a:rPr>
              <a:t>는</a:t>
            </a:r>
            <a:endParaRPr lang="en-US" altLang="ko-KR" sz="1400">
              <a:latin typeface="Arial" pitchFamily="34" charset="0"/>
            </a:endParaRPr>
          </a:p>
          <a:p>
            <a:pPr algn="l"/>
            <a:r>
              <a:rPr lang="en-US" altLang="ko-KR" sz="1400">
                <a:latin typeface="Arial" pitchFamily="34" charset="0"/>
              </a:rPr>
              <a:t>   </a:t>
            </a:r>
            <a:r>
              <a:rPr lang="ko-KR" altLang="en-US" sz="1400">
                <a:latin typeface="Arial" pitchFamily="34" charset="0"/>
              </a:rPr>
              <a:t>일반적인 전력계통 고장시 위상각차 </a:t>
            </a:r>
          </a:p>
        </p:txBody>
      </p:sp>
      <p:sp>
        <p:nvSpPr>
          <p:cNvPr id="33832" name="TextBox 83"/>
          <p:cNvSpPr txBox="1">
            <a:spLocks noChangeArrowheads="1"/>
          </p:cNvSpPr>
          <p:nvPr/>
        </p:nvSpPr>
        <p:spPr bwMode="auto">
          <a:xfrm>
            <a:off x="4589463" y="5667375"/>
            <a:ext cx="4237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>
                <a:latin typeface="Arial" pitchFamily="34" charset="0"/>
              </a:rPr>
              <a:t>※ </a:t>
            </a:r>
            <a:r>
              <a:rPr lang="ko-KR" altLang="en-US" sz="1400">
                <a:latin typeface="Arial" pitchFamily="34" charset="0"/>
              </a:rPr>
              <a:t>양방향 리클로져란</a:t>
            </a:r>
            <a:r>
              <a:rPr lang="en-US" altLang="ko-KR" sz="1400">
                <a:latin typeface="Arial" pitchFamily="34" charset="0"/>
              </a:rPr>
              <a:t>?</a:t>
            </a:r>
          </a:p>
          <a:p>
            <a:pPr algn="l"/>
            <a:r>
              <a:rPr lang="en-US" altLang="ko-KR" sz="1400">
                <a:latin typeface="Arial" pitchFamily="34" charset="0"/>
              </a:rPr>
              <a:t>     None, Forward, Reverse</a:t>
            </a:r>
            <a:r>
              <a:rPr lang="ko-KR" altLang="en-US" sz="1400">
                <a:latin typeface="Arial" pitchFamily="34" charset="0"/>
              </a:rPr>
              <a:t>로 설정 가능</a:t>
            </a:r>
            <a:endParaRPr lang="en-US" altLang="ko-KR" sz="1400">
              <a:latin typeface="Arial" pitchFamily="34" charset="0"/>
            </a:endParaRPr>
          </a:p>
          <a:p>
            <a:pPr algn="l"/>
            <a:r>
              <a:rPr lang="en-US" altLang="ko-KR" sz="1400">
                <a:latin typeface="Arial" pitchFamily="34" charset="0"/>
              </a:rPr>
              <a:t>   - None </a:t>
            </a:r>
            <a:r>
              <a:rPr lang="ko-KR" altLang="en-US" sz="1400">
                <a:latin typeface="Arial" pitchFamily="34" charset="0"/>
              </a:rPr>
              <a:t>모드 </a:t>
            </a:r>
            <a:r>
              <a:rPr lang="en-US" altLang="ko-KR" sz="1400">
                <a:latin typeface="Arial" pitchFamily="34" charset="0"/>
              </a:rPr>
              <a:t>: </a:t>
            </a:r>
            <a:r>
              <a:rPr lang="ko-KR" altLang="en-US" sz="1400">
                <a:latin typeface="Arial" pitchFamily="34" charset="0"/>
              </a:rPr>
              <a:t>방향성 판별 요소 없음</a:t>
            </a:r>
            <a:endParaRPr lang="en-US" altLang="ko-KR" sz="1400">
              <a:latin typeface="Arial" pitchFamily="34" charset="0"/>
            </a:endParaRPr>
          </a:p>
          <a:p>
            <a:pPr algn="l"/>
            <a:r>
              <a:rPr lang="en-US" altLang="ko-KR" sz="1400">
                <a:latin typeface="Arial" pitchFamily="34" charset="0"/>
              </a:rPr>
              <a:t>   - Forward </a:t>
            </a:r>
            <a:r>
              <a:rPr lang="ko-KR" altLang="en-US" sz="1400">
                <a:latin typeface="Arial" pitchFamily="34" charset="0"/>
              </a:rPr>
              <a:t>모드 </a:t>
            </a:r>
            <a:r>
              <a:rPr lang="en-US" altLang="ko-KR" sz="1400">
                <a:latin typeface="Arial" pitchFamily="34" charset="0"/>
              </a:rPr>
              <a:t>: </a:t>
            </a:r>
            <a:r>
              <a:rPr lang="ko-KR" altLang="en-US" sz="1400">
                <a:latin typeface="Arial" pitchFamily="34" charset="0"/>
              </a:rPr>
              <a:t>정방향 고장전류에만 동작</a:t>
            </a:r>
          </a:p>
        </p:txBody>
      </p:sp>
      <p:sp>
        <p:nvSpPr>
          <p:cNvPr id="41" name="제목 1"/>
          <p:cNvSpPr>
            <a:spLocks noGrp="1"/>
          </p:cNvSpPr>
          <p:nvPr>
            <p:ph type="title" idx="4294967295"/>
          </p:nvPr>
        </p:nvSpPr>
        <p:spPr>
          <a:xfrm>
            <a:off x="495300" y="82550"/>
            <a:ext cx="8204200" cy="846138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+mj-ea"/>
              </a:rPr>
              <a:t>개선된 </a:t>
            </a:r>
            <a:r>
              <a:rPr lang="ko-KR" altLang="en-US" dirty="0" err="1" smtClean="0">
                <a:latin typeface="+mj-ea"/>
              </a:rPr>
              <a:t>방향계전</a:t>
            </a:r>
            <a:r>
              <a:rPr lang="ko-KR" altLang="en-US" dirty="0" smtClean="0">
                <a:latin typeface="+mj-ea"/>
              </a:rPr>
              <a:t> 알고리즘</a:t>
            </a:r>
            <a:endParaRPr lang="ko-KR" altLang="en-US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dirty="0" smtClean="0">
                <a:effectLst/>
              </a:rPr>
              <a:t>단말장치 방향전류 연동시험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 dirty="0" smtClean="0"/>
              <a:t>시험계통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HyperSim</a:t>
            </a:r>
            <a:r>
              <a:rPr lang="ko-KR" altLang="en-US" dirty="0" smtClean="0"/>
              <a:t>을 이용한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계통모의 및 실시간 연동시험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l="420" t="7060" r="839" b="9776"/>
          <a:stretch>
            <a:fillRect/>
          </a:stretch>
        </p:blipFill>
        <p:spPr bwMode="auto">
          <a:xfrm>
            <a:off x="246063" y="1871663"/>
            <a:ext cx="8643937" cy="4668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</p:pic>
      <p:sp>
        <p:nvSpPr>
          <p:cNvPr id="5" name="Line 135"/>
          <p:cNvSpPr>
            <a:spLocks noChangeShapeType="1"/>
          </p:cNvSpPr>
          <p:nvPr/>
        </p:nvSpPr>
        <p:spPr bwMode="auto">
          <a:xfrm rot="5400000">
            <a:off x="7824958" y="6028532"/>
            <a:ext cx="225425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endParaRPr lang="ko-KR" altLang="en-US"/>
          </a:p>
        </p:txBody>
      </p:sp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7477461" y="6227763"/>
            <a:ext cx="917239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 err="1" smtClean="0"/>
              <a:t>Yg</a:t>
            </a:r>
            <a:r>
              <a:rPr lang="en-US" altLang="ko-KR" sz="1000" dirty="0" smtClean="0"/>
              <a:t>-∆ </a:t>
            </a:r>
            <a:r>
              <a:rPr lang="ko-KR" altLang="en-US" sz="1000" dirty="0" smtClean="0"/>
              <a:t>변압기</a:t>
            </a:r>
            <a:endParaRPr lang="en-US" altLang="ko-KR" sz="1000" dirty="0"/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1305378" y="5029200"/>
            <a:ext cx="1239443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err="1" smtClean="0"/>
              <a:t>전원측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고장발생점</a:t>
            </a:r>
            <a:endParaRPr lang="en-US" altLang="ko-KR" sz="1000" dirty="0"/>
          </a:p>
        </p:txBody>
      </p:sp>
      <p:sp>
        <p:nvSpPr>
          <p:cNvPr id="9" name="Line 135"/>
          <p:cNvSpPr>
            <a:spLocks noChangeShapeType="1"/>
          </p:cNvSpPr>
          <p:nvPr/>
        </p:nvSpPr>
        <p:spPr bwMode="auto">
          <a:xfrm rot="5400000">
            <a:off x="1809045" y="4853940"/>
            <a:ext cx="225425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endParaRPr lang="ko-KR" altLang="en-US"/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4440622" y="4805363"/>
            <a:ext cx="1071127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err="1" smtClean="0"/>
              <a:t>단말장치설치점</a:t>
            </a:r>
            <a:endParaRPr lang="en-US" altLang="ko-KR" sz="1000" dirty="0"/>
          </a:p>
        </p:txBody>
      </p:sp>
      <p:sp>
        <p:nvSpPr>
          <p:cNvPr id="11" name="Line 135"/>
          <p:cNvSpPr>
            <a:spLocks noChangeShapeType="1"/>
          </p:cNvSpPr>
          <p:nvPr/>
        </p:nvSpPr>
        <p:spPr bwMode="auto">
          <a:xfrm rot="5400000">
            <a:off x="4860131" y="4630103"/>
            <a:ext cx="225425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endParaRPr lang="ko-KR" altLang="en-US"/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5105400" y="6051550"/>
            <a:ext cx="1239442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err="1" smtClean="0"/>
              <a:t>부하측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고장발생점</a:t>
            </a:r>
            <a:endParaRPr lang="en-US" altLang="ko-KR" sz="1000" dirty="0"/>
          </a:p>
        </p:txBody>
      </p:sp>
      <p:sp>
        <p:nvSpPr>
          <p:cNvPr id="13" name="Line 135"/>
          <p:cNvSpPr>
            <a:spLocks noChangeShapeType="1"/>
          </p:cNvSpPr>
          <p:nvPr/>
        </p:nvSpPr>
        <p:spPr bwMode="auto">
          <a:xfrm rot="5400000">
            <a:off x="5683250" y="4851400"/>
            <a:ext cx="1200150" cy="1200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4788" y="3322638"/>
          <a:ext cx="6302375" cy="3135312"/>
        </p:xfrm>
        <a:graphic>
          <a:graphicData uri="http://schemas.openxmlformats.org/presentationml/2006/ole">
            <p:oleObj spid="_x0000_s1026" name="Visio" r:id="rId3" imgW="4975940" imgH="2287219" progId="">
              <p:embed/>
            </p:oleObj>
          </a:graphicData>
        </a:graphic>
      </p:graphicFrame>
      <p:sp>
        <p:nvSpPr>
          <p:cNvPr id="1027" name="AutoShape 6"/>
          <p:cNvSpPr>
            <a:spLocks noChangeArrowheads="1"/>
          </p:cNvSpPr>
          <p:nvPr/>
        </p:nvSpPr>
        <p:spPr bwMode="auto">
          <a:xfrm>
            <a:off x="650875" y="1395413"/>
            <a:ext cx="1512888" cy="865187"/>
          </a:xfrm>
          <a:prstGeom prst="flowChartAlternateProcess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>
                <a:solidFill>
                  <a:srgbClr val="FFFF00"/>
                </a:solidFill>
              </a:rPr>
              <a:t>기존</a:t>
            </a:r>
          </a:p>
          <a:p>
            <a:r>
              <a:rPr lang="ko-KR" altLang="en-US" sz="1400">
                <a:solidFill>
                  <a:srgbClr val="FFFF00"/>
                </a:solidFill>
              </a:rPr>
              <a:t>배전계통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3243263" y="1395413"/>
            <a:ext cx="1368425" cy="865187"/>
          </a:xfrm>
          <a:prstGeom prst="flowChartAlternateProcess">
            <a:avLst/>
          </a:prstGeom>
          <a:gradFill rotWithShape="1">
            <a:gsLst>
              <a:gs pos="0">
                <a:srgbClr val="FF7C80"/>
              </a:gs>
              <a:gs pos="100000">
                <a:srgbClr val="7639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400">
                <a:solidFill>
                  <a:srgbClr val="FFFF00"/>
                </a:solidFill>
              </a:rPr>
              <a:t>분산전원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79438" y="2332038"/>
            <a:ext cx="2159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/>
              <a:t>- </a:t>
            </a:r>
            <a:r>
              <a:rPr lang="ko-KR" altLang="en-US" sz="1400"/>
              <a:t>단방향 조류계통</a:t>
            </a:r>
          </a:p>
          <a:p>
            <a:pPr algn="l">
              <a:spcBef>
                <a:spcPct val="50000"/>
              </a:spcBef>
            </a:pPr>
            <a:r>
              <a:rPr lang="en-US" altLang="ko-KR" sz="1400"/>
              <a:t>- </a:t>
            </a:r>
            <a:r>
              <a:rPr lang="ko-KR" altLang="en-US" sz="1400"/>
              <a:t>단방향 보호방식</a:t>
            </a:r>
          </a:p>
          <a:p>
            <a:pPr algn="l">
              <a:spcBef>
                <a:spcPct val="50000"/>
              </a:spcBef>
            </a:pPr>
            <a:r>
              <a:rPr lang="en-US" altLang="ko-KR" sz="1400"/>
              <a:t>- </a:t>
            </a:r>
            <a:r>
              <a:rPr lang="ko-KR" altLang="en-US" sz="1400"/>
              <a:t>보호기기 방향성 없음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171825" y="2427288"/>
            <a:ext cx="18002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/>
              <a:t>- </a:t>
            </a:r>
            <a:r>
              <a:rPr lang="ko-KR" altLang="en-US" sz="1400"/>
              <a:t>선로말단에 설치</a:t>
            </a:r>
          </a:p>
          <a:p>
            <a:pPr algn="l">
              <a:spcBef>
                <a:spcPct val="50000"/>
              </a:spcBef>
            </a:pPr>
            <a:r>
              <a:rPr lang="en-US" altLang="ko-KR" sz="1400"/>
              <a:t>- </a:t>
            </a:r>
            <a:r>
              <a:rPr lang="ko-KR" altLang="en-US" sz="1400"/>
              <a:t>역조류 발생</a:t>
            </a: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5259388" y="1355725"/>
            <a:ext cx="3529012" cy="2160588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20000"/>
              </a:lnSpc>
              <a:defRPr/>
            </a:pPr>
            <a:r>
              <a:rPr lang="ko-KR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양방향 조류 배전계통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400">
                <a:solidFill>
                  <a:srgbClr val="FFFF00"/>
                </a:solidFill>
              </a:rPr>
              <a:t>-&gt; </a:t>
            </a:r>
            <a:r>
              <a:rPr lang="ko-KR" altLang="en-US" sz="1400">
                <a:solidFill>
                  <a:srgbClr val="FFFF00"/>
                </a:solidFill>
              </a:rPr>
              <a:t>보호기기 정격차단전류 상회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400">
                <a:solidFill>
                  <a:srgbClr val="FFFF00"/>
                </a:solidFill>
              </a:rPr>
              <a:t>-&gt; </a:t>
            </a:r>
            <a:r>
              <a:rPr lang="ko-KR" altLang="en-US" sz="1400">
                <a:solidFill>
                  <a:srgbClr val="FFFF00"/>
                </a:solidFill>
              </a:rPr>
              <a:t>보호기기 부동작 </a:t>
            </a:r>
            <a:r>
              <a:rPr lang="en-US" altLang="ko-KR" sz="1400">
                <a:solidFill>
                  <a:srgbClr val="FFFF00"/>
                </a:solidFill>
              </a:rPr>
              <a:t>(Under Reach)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400">
                <a:solidFill>
                  <a:srgbClr val="FFFF00"/>
                </a:solidFill>
              </a:rPr>
              <a:t>-&gt; </a:t>
            </a:r>
            <a:r>
              <a:rPr lang="ko-KR" altLang="en-US" sz="1400">
                <a:solidFill>
                  <a:srgbClr val="FFFF00"/>
                </a:solidFill>
              </a:rPr>
              <a:t>보호기기 오동작 </a:t>
            </a:r>
            <a:r>
              <a:rPr lang="en-US" altLang="ko-KR" sz="1400">
                <a:solidFill>
                  <a:srgbClr val="FFFF00"/>
                </a:solidFill>
              </a:rPr>
              <a:t>(Over Reach)</a:t>
            </a:r>
            <a:endParaRPr lang="ko-KR" altLang="en-US" sz="1400">
              <a:solidFill>
                <a:srgbClr val="FFFF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400">
                <a:solidFill>
                  <a:srgbClr val="FFFF00"/>
                </a:solidFill>
              </a:rPr>
              <a:t>-&gt; </a:t>
            </a:r>
            <a:r>
              <a:rPr lang="ko-KR" altLang="en-US" sz="1400">
                <a:solidFill>
                  <a:srgbClr val="FFFF00"/>
                </a:solidFill>
              </a:rPr>
              <a:t>전력공급 신뢰도 불안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400">
                <a:solidFill>
                  <a:srgbClr val="FFFF00"/>
                </a:solidFill>
              </a:rPr>
              <a:t>-&gt; </a:t>
            </a:r>
            <a:r>
              <a:rPr lang="ko-KR" altLang="en-US" sz="1400">
                <a:solidFill>
                  <a:srgbClr val="FFFF00"/>
                </a:solidFill>
              </a:rPr>
              <a:t>계통 운영 불안</a:t>
            </a: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5254625" y="4227513"/>
            <a:ext cx="3527425" cy="198755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marL="174625" indent="-174625"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ko-KR" altLang="en-US" sz="1400"/>
              <a:t>양방향 배전계통 고장전류 해석</a:t>
            </a:r>
          </a:p>
          <a:p>
            <a:pPr marL="174625" indent="-174625"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ko-KR" altLang="en-US" sz="1400"/>
              <a:t>양방향 보호협조 알고리즘 개발</a:t>
            </a:r>
          </a:p>
          <a:p>
            <a:pPr marL="174625" indent="-174625"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ko-KR" altLang="en-US" sz="1400"/>
              <a:t>양방향 보호협조 운영 프로그램 개발</a:t>
            </a:r>
          </a:p>
          <a:p>
            <a:pPr marL="174625" indent="-174625"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ko-KR" altLang="en-US" sz="1400"/>
              <a:t>양방향 보호기기 및 자동화 기기 배치 및</a:t>
            </a:r>
            <a:r>
              <a:rPr lang="en-US" altLang="ko-KR" sz="1400"/>
              <a:t>  </a:t>
            </a:r>
            <a:r>
              <a:rPr lang="ko-KR" altLang="en-US" sz="1400"/>
              <a:t>정정기준 도출</a:t>
            </a:r>
          </a:p>
          <a:p>
            <a:pPr marL="174625" indent="-174625"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ko-KR" altLang="en-US" sz="1400"/>
              <a:t>양방향 보호기기 연동시험 및 검증 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4611688" y="1304925"/>
            <a:ext cx="64770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l" fontAlgn="ctr">
              <a:spcBef>
                <a:spcPct val="50000"/>
              </a:spcBef>
            </a:pPr>
            <a:r>
              <a:rPr lang="en-US" altLang="ko-KR" sz="6600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2379663" y="1304925"/>
            <a:ext cx="64770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l" fontAlgn="ctr">
              <a:spcBef>
                <a:spcPct val="50000"/>
              </a:spcBef>
            </a:pPr>
            <a:r>
              <a:rPr lang="en-US" altLang="ko-KR" sz="660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035" name="AutoShape 14"/>
          <p:cNvSpPr>
            <a:spLocks noChangeArrowheads="1"/>
          </p:cNvSpPr>
          <p:nvPr/>
        </p:nvSpPr>
        <p:spPr bwMode="auto">
          <a:xfrm>
            <a:off x="6453188" y="3675063"/>
            <a:ext cx="11525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ko-KR" altLang="en-US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33413" y="5957888"/>
            <a:ext cx="4214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l" fontAlgn="ctr">
              <a:spcBef>
                <a:spcPct val="50000"/>
              </a:spcBef>
              <a:defRPr/>
            </a:pPr>
            <a:r>
              <a:rPr lang="en-US" altLang="ko-K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ko-KR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분산전원이 연계된 양방향 배전계통</a:t>
            </a:r>
            <a:r>
              <a:rPr lang="en-US" altLang="ko-K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</a:p>
        </p:txBody>
      </p:sp>
      <p:sp>
        <p:nvSpPr>
          <p:cNvPr id="1037" name="Line 16"/>
          <p:cNvSpPr>
            <a:spLocks noChangeShapeType="1"/>
          </p:cNvSpPr>
          <p:nvPr/>
        </p:nvSpPr>
        <p:spPr bwMode="auto">
          <a:xfrm>
            <a:off x="1985963" y="4089400"/>
            <a:ext cx="1150937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>
            <a:off x="1844675" y="4999038"/>
            <a:ext cx="50323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39" name="Line 18"/>
          <p:cNvSpPr>
            <a:spLocks noChangeShapeType="1"/>
          </p:cNvSpPr>
          <p:nvPr/>
        </p:nvSpPr>
        <p:spPr bwMode="auto">
          <a:xfrm>
            <a:off x="2338388" y="4999038"/>
            <a:ext cx="0" cy="3603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0" name="Line 19"/>
          <p:cNvSpPr>
            <a:spLocks noChangeShapeType="1"/>
          </p:cNvSpPr>
          <p:nvPr/>
        </p:nvSpPr>
        <p:spPr bwMode="auto">
          <a:xfrm>
            <a:off x="3276600" y="4999038"/>
            <a:ext cx="50323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1" name="Line 20"/>
          <p:cNvSpPr>
            <a:spLocks noChangeShapeType="1"/>
          </p:cNvSpPr>
          <p:nvPr/>
        </p:nvSpPr>
        <p:spPr bwMode="auto">
          <a:xfrm>
            <a:off x="3770313" y="4999038"/>
            <a:ext cx="0" cy="3603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2" name="Line 21"/>
          <p:cNvSpPr>
            <a:spLocks noChangeShapeType="1"/>
          </p:cNvSpPr>
          <p:nvPr/>
        </p:nvSpPr>
        <p:spPr bwMode="auto">
          <a:xfrm>
            <a:off x="3978275" y="4997450"/>
            <a:ext cx="50323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3" name="Line 22"/>
          <p:cNvSpPr>
            <a:spLocks noChangeShapeType="1"/>
          </p:cNvSpPr>
          <p:nvPr/>
        </p:nvSpPr>
        <p:spPr bwMode="auto">
          <a:xfrm>
            <a:off x="3987800" y="4997450"/>
            <a:ext cx="0" cy="3603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4" name="Line 23"/>
          <p:cNvSpPr>
            <a:spLocks noChangeShapeType="1"/>
          </p:cNvSpPr>
          <p:nvPr/>
        </p:nvSpPr>
        <p:spPr bwMode="auto">
          <a:xfrm>
            <a:off x="4170363" y="3946525"/>
            <a:ext cx="0" cy="2873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5" name="Line 24"/>
          <p:cNvSpPr>
            <a:spLocks noChangeShapeType="1"/>
          </p:cNvSpPr>
          <p:nvPr/>
        </p:nvSpPr>
        <p:spPr bwMode="auto">
          <a:xfrm>
            <a:off x="4783138" y="3946525"/>
            <a:ext cx="0" cy="2873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6" name="Line 25"/>
          <p:cNvSpPr>
            <a:spLocks noChangeShapeType="1"/>
          </p:cNvSpPr>
          <p:nvPr/>
        </p:nvSpPr>
        <p:spPr bwMode="auto">
          <a:xfrm>
            <a:off x="2555875" y="4999038"/>
            <a:ext cx="50323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047" name="Line 26"/>
          <p:cNvSpPr>
            <a:spLocks noChangeShapeType="1"/>
          </p:cNvSpPr>
          <p:nvPr/>
        </p:nvSpPr>
        <p:spPr bwMode="auto">
          <a:xfrm>
            <a:off x="2565400" y="4999038"/>
            <a:ext cx="0" cy="3603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" name="제목 2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양방향 보호협조 연구개요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+mj-ea"/>
              </a:rPr>
              <a:t>단말장치 </a:t>
            </a:r>
            <a:r>
              <a:rPr lang="ko-KR" altLang="en-US" dirty="0" err="1" smtClean="0">
                <a:latin typeface="+mj-ea"/>
              </a:rPr>
              <a:t>방향계전</a:t>
            </a:r>
            <a:r>
              <a:rPr lang="ko-KR" altLang="en-US" dirty="0" smtClean="0">
                <a:latin typeface="+mj-ea"/>
              </a:rPr>
              <a:t> 시험결과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508000" y="1339850"/>
            <a:ext cx="8202613" cy="50609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ko-KR" altLang="en-US" dirty="0" smtClean="0">
                <a:latin typeface="+mn-ea"/>
              </a:rPr>
              <a:t>시험결과</a:t>
            </a:r>
            <a:endParaRPr lang="en-US" altLang="ko-KR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시퀀스를 이용한 방향성 알고리즘 탑재 후 시험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en-US" altLang="ko-KR" sz="1800" dirty="0" err="1" smtClean="0">
                <a:latin typeface="+mn-ea"/>
              </a:rPr>
              <a:t>Yg</a:t>
            </a:r>
            <a:r>
              <a:rPr lang="en-US" altLang="ko-KR" sz="1800" dirty="0" smtClean="0">
                <a:latin typeface="+mn-ea"/>
              </a:rPr>
              <a:t>-∆ </a:t>
            </a:r>
            <a:r>
              <a:rPr lang="ko-KR" altLang="en-US" sz="1800" dirty="0" smtClean="0">
                <a:latin typeface="+mn-ea"/>
              </a:rPr>
              <a:t>변압기를 연계하여 역방향 고장전류 발생시킴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양호한 방향판별</a:t>
            </a: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ko-KR" altLang="en-US" dirty="0" smtClean="0">
                <a:latin typeface="+mn-ea"/>
              </a:rPr>
              <a:t>보완사항</a:t>
            </a:r>
            <a:endParaRPr lang="en-US" altLang="ko-KR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err="1" smtClean="0">
                <a:latin typeface="+mn-ea"/>
              </a:rPr>
              <a:t>지락사고</a:t>
            </a:r>
            <a:r>
              <a:rPr lang="ko-KR" altLang="en-US" sz="1800" dirty="0" smtClean="0">
                <a:latin typeface="+mn-ea"/>
              </a:rPr>
              <a:t> 시 </a:t>
            </a:r>
            <a:r>
              <a:rPr lang="ko-KR" altLang="en-US" sz="1800" dirty="0" err="1" smtClean="0">
                <a:latin typeface="+mn-ea"/>
              </a:rPr>
              <a:t>영상분</a:t>
            </a:r>
            <a:r>
              <a:rPr lang="ko-KR" altLang="en-US" sz="1800" dirty="0" smtClean="0">
                <a:latin typeface="+mn-ea"/>
              </a:rPr>
              <a:t> 우세로 </a:t>
            </a:r>
            <a:r>
              <a:rPr lang="ko-KR" altLang="en-US" sz="1800" dirty="0" err="1" smtClean="0">
                <a:latin typeface="+mn-ea"/>
              </a:rPr>
              <a:t>정상분</a:t>
            </a:r>
            <a:r>
              <a:rPr lang="ko-KR" altLang="en-US" sz="1800" dirty="0" smtClean="0">
                <a:latin typeface="+mn-ea"/>
              </a:rPr>
              <a:t> 판별 요소 작아지는 경우 발생</a:t>
            </a:r>
            <a:endParaRPr lang="en-US" altLang="ko-KR" sz="1800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smtClean="0">
                <a:latin typeface="+mn-ea"/>
              </a:rPr>
              <a:t>단락사고 시 </a:t>
            </a:r>
            <a:r>
              <a:rPr lang="ko-KR" altLang="en-US" sz="1800" dirty="0" err="1" smtClean="0">
                <a:latin typeface="+mn-ea"/>
              </a:rPr>
              <a:t>정상분</a:t>
            </a:r>
            <a:r>
              <a:rPr lang="ko-KR" altLang="en-US" sz="1800" dirty="0" smtClean="0">
                <a:latin typeface="+mn-ea"/>
              </a:rPr>
              <a:t> 우세로 </a:t>
            </a:r>
            <a:r>
              <a:rPr lang="ko-KR" altLang="en-US" sz="1800" dirty="0" err="1" smtClean="0">
                <a:latin typeface="+mn-ea"/>
              </a:rPr>
              <a:t>영상분</a:t>
            </a:r>
            <a:r>
              <a:rPr lang="ko-KR" altLang="en-US" sz="1800" dirty="0" smtClean="0">
                <a:latin typeface="+mn-ea"/>
              </a:rPr>
              <a:t> 판별 요소 작아지는 경우 발생</a:t>
            </a:r>
            <a:endParaRPr lang="en-US" altLang="ko-KR" sz="18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ko-KR" altLang="en-US" dirty="0" smtClean="0">
                <a:latin typeface="+mn-ea"/>
              </a:rPr>
              <a:t>대책</a:t>
            </a:r>
            <a:endParaRPr lang="en-US" altLang="ko-KR" dirty="0" smtClean="0"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err="1" smtClean="0">
                <a:latin typeface="+mn-ea"/>
              </a:rPr>
              <a:t>정상분</a:t>
            </a:r>
            <a:r>
              <a:rPr lang="ko-KR" altLang="en-US" sz="1800" dirty="0" smtClean="0">
                <a:latin typeface="+mn-ea"/>
              </a:rPr>
              <a:t> 판별요소가 작을 경우</a:t>
            </a:r>
            <a:endParaRPr lang="en-US" altLang="ko-KR" sz="1800" dirty="0" smtClean="0">
              <a:latin typeface="+mn-ea"/>
            </a:endParaRPr>
          </a:p>
          <a:p>
            <a:pPr marL="1028700" lvl="2" indent="-268288">
              <a:spcBef>
                <a:spcPts val="600"/>
              </a:spcBef>
              <a:defRPr/>
            </a:pPr>
            <a:r>
              <a:rPr lang="en-US" altLang="ko-KR" sz="1600" dirty="0" smtClean="0">
                <a:latin typeface="+mn-ea"/>
              </a:rPr>
              <a:t>V1,I1</a:t>
            </a:r>
            <a:r>
              <a:rPr lang="ko-KR" altLang="en-US" sz="1600" dirty="0" smtClean="0">
                <a:latin typeface="+mn-ea"/>
              </a:rPr>
              <a:t>값에 대한 적정 </a:t>
            </a:r>
            <a:r>
              <a:rPr lang="en-US" altLang="ko-KR" sz="1600" dirty="0" smtClean="0">
                <a:latin typeface="+mn-ea"/>
              </a:rPr>
              <a:t>Threshold </a:t>
            </a:r>
            <a:r>
              <a:rPr lang="ko-KR" altLang="en-US" sz="1600" dirty="0" smtClean="0">
                <a:latin typeface="+mn-ea"/>
              </a:rPr>
              <a:t>설정하여 </a:t>
            </a:r>
            <a:r>
              <a:rPr lang="ko-KR" altLang="en-US" sz="1600" dirty="0" err="1" smtClean="0">
                <a:latin typeface="+mn-ea"/>
              </a:rPr>
              <a:t>기준값</a:t>
            </a:r>
            <a:r>
              <a:rPr lang="ko-KR" altLang="en-US" sz="1600" dirty="0" smtClean="0">
                <a:latin typeface="+mn-ea"/>
              </a:rPr>
              <a:t> 이하인 경우 정상방향 판별 기능 </a:t>
            </a:r>
            <a:r>
              <a:rPr lang="en-US" altLang="ko-KR" sz="1600" dirty="0" smtClean="0">
                <a:latin typeface="+mn-ea"/>
              </a:rPr>
              <a:t>Blocking</a:t>
            </a:r>
            <a:r>
              <a:rPr lang="ko-KR" altLang="en-US" sz="1600" dirty="0" smtClean="0">
                <a:latin typeface="+mn-ea"/>
              </a:rPr>
              <a:t>하고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영상요소로만 판별</a:t>
            </a:r>
            <a:endParaRPr lang="en-US" altLang="ko-KR" sz="1600" dirty="0" smtClean="0">
              <a:solidFill>
                <a:srgbClr val="0000FF"/>
              </a:solidFill>
              <a:latin typeface="+mn-ea"/>
            </a:endParaRPr>
          </a:p>
          <a:p>
            <a:pPr marL="628650" lvl="1" indent="-268288">
              <a:spcBef>
                <a:spcPts val="600"/>
              </a:spcBef>
              <a:defRPr/>
            </a:pPr>
            <a:r>
              <a:rPr lang="ko-KR" altLang="en-US" sz="1800" dirty="0" err="1" smtClean="0">
                <a:latin typeface="+mn-ea"/>
              </a:rPr>
              <a:t>영상분</a:t>
            </a:r>
            <a:r>
              <a:rPr lang="ko-KR" altLang="en-US" sz="1800" dirty="0" smtClean="0">
                <a:latin typeface="+mn-ea"/>
              </a:rPr>
              <a:t> 판별요소가 작을 경우</a:t>
            </a:r>
            <a:endParaRPr lang="en-US" altLang="ko-KR" sz="1400" dirty="0" smtClean="0">
              <a:latin typeface="+mn-ea"/>
            </a:endParaRPr>
          </a:p>
          <a:p>
            <a:pPr marL="1028700" lvl="2" indent="-268288">
              <a:spcBef>
                <a:spcPts val="600"/>
              </a:spcBef>
              <a:defRPr/>
            </a:pPr>
            <a:r>
              <a:rPr lang="en-US" altLang="ko-KR" sz="1600" dirty="0" smtClean="0">
                <a:latin typeface="+mn-ea"/>
              </a:rPr>
              <a:t>V0,I0</a:t>
            </a:r>
            <a:r>
              <a:rPr lang="ko-KR" altLang="en-US" sz="1600" dirty="0" smtClean="0">
                <a:latin typeface="+mn-ea"/>
              </a:rPr>
              <a:t>값에 대한 적정 </a:t>
            </a:r>
            <a:r>
              <a:rPr lang="en-US" altLang="ko-KR" sz="1600" dirty="0" smtClean="0">
                <a:latin typeface="+mn-ea"/>
              </a:rPr>
              <a:t>Threshold </a:t>
            </a:r>
            <a:r>
              <a:rPr lang="ko-KR" altLang="en-US" sz="1600" dirty="0" smtClean="0">
                <a:latin typeface="+mn-ea"/>
              </a:rPr>
              <a:t>설정하여 </a:t>
            </a:r>
            <a:r>
              <a:rPr lang="ko-KR" altLang="en-US" sz="1600" dirty="0" err="1" smtClean="0">
                <a:latin typeface="+mn-ea"/>
              </a:rPr>
              <a:t>기준값</a:t>
            </a:r>
            <a:r>
              <a:rPr lang="ko-KR" altLang="en-US" sz="1600" dirty="0" smtClean="0">
                <a:latin typeface="+mn-ea"/>
              </a:rPr>
              <a:t> 이하인 경우 영상방향 판별 기능은 </a:t>
            </a:r>
            <a:r>
              <a:rPr lang="en-US" altLang="ko-KR" sz="1600" dirty="0" smtClean="0">
                <a:latin typeface="+mn-ea"/>
              </a:rPr>
              <a:t>Blocking</a:t>
            </a:r>
            <a:r>
              <a:rPr lang="ko-KR" altLang="en-US" sz="1600" dirty="0" smtClean="0">
                <a:latin typeface="+mn-ea"/>
              </a:rPr>
              <a:t>하고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</a:rPr>
              <a:t>정상요소로만 판별</a:t>
            </a:r>
            <a:endParaRPr lang="en-US" altLang="ko-KR" sz="1600" dirty="0" smtClean="0">
              <a:solidFill>
                <a:srgbClr val="0000FF"/>
              </a:solidFill>
              <a:latin typeface="+mn-ea"/>
            </a:endParaRPr>
          </a:p>
          <a:p>
            <a:pPr marL="1028700" lvl="2" indent="-268288">
              <a:spcBef>
                <a:spcPts val="600"/>
              </a:spcBef>
              <a:defRPr/>
            </a:pPr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단말장치 </a:t>
            </a:r>
            <a:r>
              <a:rPr lang="ko-KR" altLang="en-US" dirty="0" err="1" smtClean="0"/>
              <a:t>방향계전</a:t>
            </a:r>
            <a:r>
              <a:rPr lang="ko-KR" altLang="en-US" dirty="0" smtClean="0"/>
              <a:t> 시험결과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39713" y="1265238"/>
          <a:ext cx="8635999" cy="5043056"/>
        </p:xfrm>
        <a:graphic>
          <a:graphicData uri="http://schemas.openxmlformats.org/drawingml/2006/table">
            <a:tbl>
              <a:tblPr/>
              <a:tblGrid>
                <a:gridCol w="572655"/>
                <a:gridCol w="868218"/>
                <a:gridCol w="905163"/>
                <a:gridCol w="1043709"/>
                <a:gridCol w="748145"/>
                <a:gridCol w="794327"/>
                <a:gridCol w="1376220"/>
                <a:gridCol w="655782"/>
                <a:gridCol w="1671780"/>
              </a:tblGrid>
              <a:tr h="283919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시험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굴림"/>
                        </a:rPr>
                        <a:t>시험내용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굴림"/>
                        </a:rPr>
                        <a:t>시험결과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굴림"/>
                        </a:rPr>
                        <a:t>설정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비 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3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고장상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고장개소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변동사항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고장상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고장방향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고장전류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(A/B/C/N)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Pickup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(</a:t>
                      </a: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/</a:t>
                      </a:r>
                      <a:r>
                        <a:rPr lang="ko-KR" sz="1000" b="1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지락</a:t>
                      </a: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)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C,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3404/193/229/3061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200/70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C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이상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2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타선로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56/11/72/124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3</a:t>
                      </a:r>
                      <a:endParaRPr lang="ko-KR" sz="1000" kern="1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타선로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55/11/72/123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4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, </a:t>
                      </a: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687/155/209/343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400/70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고장개소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2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개소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5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153/130/193/490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6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B. C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고장전류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7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고장전류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38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8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51/69/101/59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300/50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이상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9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단말장치교체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고장전류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10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3629/3423/220/6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11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C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C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4151/3747/3868/150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12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C,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C,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4145/3746/3866/783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38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13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모선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분산전원 제거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,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고압수용가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추가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미발생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고장전류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38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14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타선로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분산전원 추가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,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고압수용가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추가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53/10/66/109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15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전원측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분산전원 제거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8/124/179/167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16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전원측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고압수용가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제거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8/124/180/168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17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부하측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분산전원 추가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N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정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4143/3267/165/2507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9"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18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B, 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전원측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 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N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역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127/126/142/394</a:t>
                      </a:r>
                      <a:endParaRPr lang="ko-KR" sz="1000" kern="10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A, B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 Pickup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  <a:cs typeface="굴림"/>
                        </a:rPr>
                        <a:t>이하 경험</a:t>
                      </a:r>
                      <a:endParaRPr lang="ko-KR" sz="1000" kern="100" dirty="0">
                        <a:latin typeface="굴림" pitchFamily="50" charset="-127"/>
                        <a:ea typeface="굴림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950913" y="1717675"/>
            <a:ext cx="7202487" cy="1254125"/>
          </a:xfrm>
        </p:spPr>
        <p:txBody>
          <a:bodyPr anchor="b"/>
          <a:lstStyle/>
          <a:p>
            <a:pPr algn="ctr">
              <a:defRPr/>
            </a:pPr>
            <a:r>
              <a:rPr lang="ko-KR" altLang="en-US" sz="380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진행사항 및 향후계획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진행중인 사항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160463"/>
            <a:ext cx="8202613" cy="5095875"/>
          </a:xfrm>
        </p:spPr>
        <p:txBody>
          <a:bodyPr/>
          <a:lstStyle/>
          <a:p>
            <a:r>
              <a:rPr lang="ko-KR" altLang="en-US" smtClean="0"/>
              <a:t>단락고장 기여전류 저감 대책 검토</a:t>
            </a:r>
          </a:p>
          <a:p>
            <a:pPr lvl="1"/>
            <a:r>
              <a:rPr lang="ko-KR" altLang="en-US" smtClean="0"/>
              <a:t>고장전류 효과분석</a:t>
            </a:r>
          </a:p>
          <a:p>
            <a:pPr lvl="1"/>
            <a:r>
              <a:rPr lang="ko-KR" altLang="en-US" smtClean="0"/>
              <a:t>한류기 설치기준 수립</a:t>
            </a:r>
          </a:p>
          <a:p>
            <a:r>
              <a:rPr lang="ko-KR" altLang="en-US" smtClean="0"/>
              <a:t>지락고장 시 역조류 저감 대책 검토</a:t>
            </a:r>
          </a:p>
          <a:p>
            <a:pPr lvl="1"/>
            <a:r>
              <a:rPr lang="ko-KR" altLang="en-US" smtClean="0"/>
              <a:t>적정 </a:t>
            </a:r>
            <a:r>
              <a:rPr lang="en-US" altLang="ko-KR" smtClean="0"/>
              <a:t>NGR </a:t>
            </a:r>
            <a:r>
              <a:rPr lang="ko-KR" altLang="en-US" smtClean="0"/>
              <a:t>선정기준 수립</a:t>
            </a:r>
          </a:p>
          <a:p>
            <a:r>
              <a:rPr lang="ko-KR" altLang="en-US" smtClean="0"/>
              <a:t>방향성 기기 신뢰도 확보 대책</a:t>
            </a:r>
          </a:p>
          <a:p>
            <a:pPr lvl="1"/>
            <a:r>
              <a:rPr lang="ko-KR" altLang="en-US" smtClean="0"/>
              <a:t>전력</a:t>
            </a:r>
            <a:r>
              <a:rPr lang="en-US" altLang="ko-KR" smtClean="0"/>
              <a:t>IT</a:t>
            </a:r>
            <a:r>
              <a:rPr lang="ko-KR" altLang="en-US" smtClean="0"/>
              <a:t>개발 양방향 기기 방향판정 알고리즘 검증</a:t>
            </a:r>
          </a:p>
          <a:p>
            <a:pPr lvl="1"/>
            <a:r>
              <a:rPr lang="ko-KR" altLang="en-US" smtClean="0"/>
              <a:t>센서 및 기기부설 기준</a:t>
            </a:r>
          </a:p>
          <a:p>
            <a:r>
              <a:rPr lang="ko-KR" altLang="en-US" smtClean="0"/>
              <a:t>정정지침</a:t>
            </a:r>
          </a:p>
          <a:p>
            <a:pPr lvl="1"/>
            <a:r>
              <a:rPr lang="en-US" altLang="ko-KR" smtClean="0"/>
              <a:t>OFF-DAS</a:t>
            </a:r>
            <a:r>
              <a:rPr lang="ko-KR" altLang="en-US" smtClean="0"/>
              <a:t>를 이용한 고장전류분석 및 보호협조 프로그램 개발</a:t>
            </a:r>
          </a:p>
          <a:p>
            <a:pPr lvl="1"/>
            <a:r>
              <a:rPr lang="ko-KR" altLang="en-US" smtClean="0"/>
              <a:t>정정이 곤란한 한계점 도출 및 기준 정립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향후계획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 smtClean="0"/>
              <a:t>실무협의 및 의견반영</a:t>
            </a:r>
          </a:p>
          <a:p>
            <a:pPr lvl="1"/>
            <a:r>
              <a:rPr lang="ko-KR" altLang="en-US" smtClean="0"/>
              <a:t>분산전원 연계기준 </a:t>
            </a:r>
            <a:r>
              <a:rPr lang="en-US" altLang="ko-KR" smtClean="0"/>
              <a:t>T/F, </a:t>
            </a:r>
            <a:r>
              <a:rPr lang="ko-KR" altLang="en-US" smtClean="0"/>
              <a:t>양방향 보호협조 </a:t>
            </a:r>
            <a:r>
              <a:rPr lang="en-US" altLang="ko-KR" smtClean="0"/>
              <a:t>T/F</a:t>
            </a:r>
            <a:endParaRPr lang="ko-KR" altLang="en-US" smtClean="0"/>
          </a:p>
          <a:p>
            <a:pPr lvl="1"/>
            <a:r>
              <a:rPr lang="ko-KR" altLang="en-US" smtClean="0"/>
              <a:t>기준수립 시 의견반영</a:t>
            </a:r>
          </a:p>
          <a:p>
            <a:pPr lvl="1"/>
            <a:r>
              <a:rPr lang="en-US" altLang="ko-KR" smtClean="0"/>
              <a:t>T/F </a:t>
            </a:r>
            <a:r>
              <a:rPr lang="ko-KR" altLang="en-US" smtClean="0"/>
              <a:t>운영시 변전소 </a:t>
            </a:r>
            <a:r>
              <a:rPr lang="en-US" altLang="ko-KR" smtClean="0"/>
              <a:t>CB </a:t>
            </a:r>
            <a:r>
              <a:rPr lang="ko-KR" altLang="en-US" smtClean="0"/>
              <a:t>및 발전고객 </a:t>
            </a:r>
            <a:r>
              <a:rPr lang="en-US" altLang="ko-KR" smtClean="0"/>
              <a:t>CB </a:t>
            </a:r>
            <a:r>
              <a:rPr lang="ko-KR" altLang="en-US" smtClean="0"/>
              <a:t>정정업무를 담당하는 송변전부서 담당자 참여 필요</a:t>
            </a:r>
          </a:p>
          <a:p>
            <a:r>
              <a:rPr lang="ko-KR" altLang="en-US" smtClean="0"/>
              <a:t>실증시험</a:t>
            </a:r>
          </a:p>
          <a:p>
            <a:pPr lvl="1"/>
            <a:r>
              <a:rPr lang="ko-KR" altLang="en-US" smtClean="0"/>
              <a:t>실시간 디지털시뮬레이터 기반 연동시험</a:t>
            </a:r>
          </a:p>
          <a:p>
            <a:pPr lvl="1"/>
            <a:r>
              <a:rPr lang="ko-KR" altLang="en-US" smtClean="0"/>
              <a:t>실험실 설치 간이선로를 이용한 연동시험</a:t>
            </a:r>
          </a:p>
          <a:p>
            <a:pPr lvl="1"/>
            <a:r>
              <a:rPr lang="ko-KR" altLang="en-US" smtClean="0"/>
              <a:t>고창 실증시험장을 이용한 연동시험</a:t>
            </a:r>
          </a:p>
          <a:p>
            <a:r>
              <a:rPr lang="ko-KR" altLang="en-US" smtClean="0"/>
              <a:t>기준확정 및 보호협조 프로그램 배포</a:t>
            </a:r>
          </a:p>
          <a:p>
            <a:r>
              <a:rPr lang="ko-KR" altLang="en-US" smtClean="0"/>
              <a:t>최종평가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950913" y="1717675"/>
            <a:ext cx="7202487" cy="1254125"/>
          </a:xfrm>
        </p:spPr>
        <p:txBody>
          <a:bodyPr anchor="b"/>
          <a:lstStyle/>
          <a:p>
            <a:pPr algn="ctr">
              <a:defRPr/>
            </a:pPr>
            <a:r>
              <a:rPr lang="en-US" altLang="ko-KR" sz="3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Off-DAS </a:t>
            </a:r>
            <a:r>
              <a:rPr lang="ko-KR" altLang="en-US" sz="3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Off-DAS </a:t>
            </a:r>
            <a:r>
              <a:rPr lang="ko-KR" altLang="en-US" dirty="0" smtClean="0"/>
              <a:t>시연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고장전류 계산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일반선로 고장전류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Yg</a:t>
            </a:r>
            <a:r>
              <a:rPr lang="en-US" altLang="ko-KR" dirty="0" smtClean="0"/>
              <a:t>-Delta</a:t>
            </a:r>
            <a:r>
              <a:rPr lang="ko-KR" altLang="en-US" dirty="0" smtClean="0"/>
              <a:t>선로 고장전류 특성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NGR </a:t>
            </a:r>
            <a:r>
              <a:rPr lang="ko-KR" altLang="en-US" dirty="0" err="1" smtClean="0"/>
              <a:t>적용후</a:t>
            </a:r>
            <a:r>
              <a:rPr lang="ko-KR" altLang="en-US" dirty="0" smtClean="0"/>
              <a:t> 고장전류 변화</a:t>
            </a:r>
            <a:endParaRPr lang="en-US" altLang="ko-KR" dirty="0" smtClean="0"/>
          </a:p>
          <a:p>
            <a:r>
              <a:rPr lang="ko-KR" altLang="en-US" dirty="0" smtClean="0"/>
              <a:t>보호검토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정격차단전류 상회 검토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부동작</a:t>
            </a:r>
            <a:r>
              <a:rPr lang="ko-KR" altLang="en-US" dirty="0" smtClean="0"/>
              <a:t> 검토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방향성 검토</a:t>
            </a:r>
            <a:endParaRPr lang="en-US" altLang="ko-KR" dirty="0" smtClean="0"/>
          </a:p>
          <a:p>
            <a:r>
              <a:rPr lang="ko-KR" altLang="en-US" dirty="0" smtClean="0"/>
              <a:t>협조검토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분산전원 </a:t>
            </a:r>
            <a:r>
              <a:rPr lang="ko-KR" altLang="en-US" dirty="0" err="1" smtClean="0"/>
              <a:t>연계전</a:t>
            </a:r>
            <a:r>
              <a:rPr lang="ko-KR" altLang="en-US" dirty="0" smtClean="0"/>
              <a:t> 대비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분산전원 </a:t>
            </a:r>
            <a:r>
              <a:rPr lang="ko-KR" altLang="en-US" dirty="0" err="1" smtClean="0"/>
              <a:t>연계후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동작점</a:t>
            </a:r>
            <a:r>
              <a:rPr lang="ko-KR" altLang="en-US" dirty="0" smtClean="0"/>
              <a:t> 변화 및 협조시간차 검토 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5021263"/>
            <a:ext cx="7772400" cy="973137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ko-KR" altLang="en-US" sz="4000" smtClean="0">
                <a:solidFill>
                  <a:srgbClr val="FF6600"/>
                </a:solidFill>
                <a:latin typeface="+mn-ea"/>
              </a:rPr>
              <a:t>감사합니다</a:t>
            </a:r>
            <a:r>
              <a:rPr lang="en-US" altLang="ko-KR" sz="4000" smtClean="0">
                <a:solidFill>
                  <a:srgbClr val="FF6600"/>
                </a:solidFill>
                <a:latin typeface="+mn-ea"/>
              </a:rPr>
              <a:t>.</a:t>
            </a:r>
          </a:p>
        </p:txBody>
      </p:sp>
      <p:pic>
        <p:nvPicPr>
          <p:cNvPr id="40963" name="Picture 4" descr="mc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73238"/>
            <a:ext cx="20367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952500" y="1717675"/>
            <a:ext cx="7212013" cy="1254125"/>
          </a:xfrm>
        </p:spPr>
        <p:txBody>
          <a:bodyPr anchor="b"/>
          <a:lstStyle/>
          <a:p>
            <a:pPr algn="ctr">
              <a:defRPr/>
            </a:pPr>
            <a:r>
              <a:rPr lang="ko-KR" altLang="en-US" sz="3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현황 및 문제점</a:t>
            </a:r>
            <a:endParaRPr lang="en-US" altLang="ko-KR" sz="3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ffectLst/>
              </a:rPr>
              <a:t>DG </a:t>
            </a:r>
            <a:r>
              <a:rPr lang="ko-KR" altLang="en-US" smtClean="0">
                <a:effectLst/>
              </a:rPr>
              <a:t>연계계통 보호협조 문제점 요약</a:t>
            </a:r>
            <a:endParaRPr lang="en-US" altLang="ko-KR" smtClean="0"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1800" dirty="0" smtClean="0">
                <a:solidFill>
                  <a:schemeClr val="folHlink"/>
                </a:solidFill>
              </a:rPr>
              <a:t>(1) </a:t>
            </a:r>
            <a:r>
              <a:rPr lang="ko-KR" altLang="en-US" sz="1800" dirty="0" smtClean="0">
                <a:solidFill>
                  <a:schemeClr val="folHlink"/>
                </a:solidFill>
              </a:rPr>
              <a:t>고장전류 증가</a:t>
            </a:r>
            <a:endParaRPr lang="en-US" altLang="ko-KR" sz="1800" dirty="0" smtClean="0">
              <a:solidFill>
                <a:schemeClr val="folHlink"/>
              </a:solidFill>
            </a:endParaRPr>
          </a:p>
          <a:p>
            <a:pPr lvl="1"/>
            <a:r>
              <a:rPr lang="en-US" altLang="ko-KR" sz="1600" dirty="0" smtClean="0"/>
              <a:t>F1</a:t>
            </a:r>
            <a:r>
              <a:rPr lang="ko-KR" altLang="en-US" sz="1600" dirty="0" smtClean="0"/>
              <a:t>시 고장전류 상승으로 보호기기 </a:t>
            </a:r>
            <a:r>
              <a:rPr lang="ko-KR" altLang="en-US" sz="1600" dirty="0" smtClean="0">
                <a:solidFill>
                  <a:schemeClr val="hlink"/>
                </a:solidFill>
              </a:rPr>
              <a:t>정격차단전류</a:t>
            </a:r>
            <a:r>
              <a:rPr lang="en-US" altLang="ko-KR" sz="1600" dirty="0" smtClean="0">
                <a:solidFill>
                  <a:schemeClr val="hlink"/>
                </a:solidFill>
              </a:rPr>
              <a:t>(</a:t>
            </a:r>
            <a:r>
              <a:rPr lang="ko-KR" altLang="en-US" sz="1600" dirty="0" smtClean="0">
                <a:solidFill>
                  <a:schemeClr val="hlink"/>
                </a:solidFill>
              </a:rPr>
              <a:t>단락용량</a:t>
            </a:r>
            <a:r>
              <a:rPr lang="en-US" altLang="ko-KR" sz="1600" dirty="0" smtClean="0">
                <a:solidFill>
                  <a:schemeClr val="hlink"/>
                </a:solidFill>
              </a:rPr>
              <a:t>)</a:t>
            </a:r>
            <a:r>
              <a:rPr lang="ko-KR" altLang="en-US" sz="1600" dirty="0" smtClean="0">
                <a:solidFill>
                  <a:schemeClr val="hlink"/>
                </a:solidFill>
              </a:rPr>
              <a:t> 상회</a:t>
            </a:r>
            <a:r>
              <a:rPr lang="ko-KR" altLang="en-US" sz="1600" dirty="0" smtClean="0"/>
              <a:t> 가능성 </a:t>
            </a:r>
            <a:r>
              <a:rPr lang="en-US" altLang="ko-KR" sz="1600" dirty="0" smtClean="0"/>
              <a:t>(RC1)</a:t>
            </a:r>
          </a:p>
          <a:p>
            <a:r>
              <a:rPr lang="en-US" altLang="ko-KR" sz="1800" dirty="0" smtClean="0">
                <a:solidFill>
                  <a:schemeClr val="folHlink"/>
                </a:solidFill>
              </a:rPr>
              <a:t>(2) </a:t>
            </a:r>
            <a:r>
              <a:rPr lang="ko-KR" altLang="en-US" sz="1800" dirty="0" smtClean="0">
                <a:solidFill>
                  <a:schemeClr val="folHlink"/>
                </a:solidFill>
              </a:rPr>
              <a:t>분류효과 발생</a:t>
            </a:r>
          </a:p>
          <a:p>
            <a:pPr lvl="1"/>
            <a:r>
              <a:rPr lang="en-US" altLang="ko-KR" sz="1600" dirty="0" smtClean="0"/>
              <a:t>F1</a:t>
            </a:r>
            <a:r>
              <a:rPr lang="ko-KR" altLang="en-US" sz="1600" dirty="0" smtClean="0"/>
              <a:t>시 고장전류 감소로 보호기기 </a:t>
            </a:r>
            <a:r>
              <a:rPr lang="ko-KR" altLang="en-US" sz="1600" dirty="0" err="1" smtClean="0">
                <a:solidFill>
                  <a:schemeClr val="hlink"/>
                </a:solidFill>
              </a:rPr>
              <a:t>부동작</a:t>
            </a:r>
            <a:r>
              <a:rPr lang="ko-KR" altLang="en-US" sz="1600" dirty="0" smtClean="0"/>
              <a:t> 가능성 </a:t>
            </a:r>
            <a:r>
              <a:rPr lang="en-US" altLang="ko-KR" sz="1600" dirty="0" smtClean="0"/>
              <a:t>(CB1)</a:t>
            </a:r>
          </a:p>
          <a:p>
            <a:pPr lvl="1"/>
            <a:r>
              <a:rPr lang="en-US" altLang="ko-KR" sz="1600" dirty="0" smtClean="0"/>
              <a:t>F1</a:t>
            </a:r>
            <a:r>
              <a:rPr lang="ko-KR" altLang="en-US" sz="1600" dirty="0" smtClean="0"/>
              <a:t>시 고장전류 증감소로 보호협조 </a:t>
            </a:r>
            <a:r>
              <a:rPr lang="ko-KR" altLang="en-US" sz="1600" dirty="0" smtClean="0">
                <a:solidFill>
                  <a:schemeClr val="hlink"/>
                </a:solidFill>
              </a:rPr>
              <a:t>시간차 확보</a:t>
            </a:r>
            <a:r>
              <a:rPr lang="ko-KR" altLang="en-US" sz="1600" dirty="0" smtClean="0"/>
              <a:t> 검토 필요 </a:t>
            </a:r>
            <a:r>
              <a:rPr lang="en-US" altLang="ko-KR" sz="1600" dirty="0" smtClean="0"/>
              <a:t>(CB1, RC1)</a:t>
            </a:r>
          </a:p>
          <a:p>
            <a:r>
              <a:rPr lang="en-US" altLang="ko-KR" sz="1800" dirty="0" smtClean="0">
                <a:solidFill>
                  <a:schemeClr val="folHlink"/>
                </a:solidFill>
              </a:rPr>
              <a:t>(3) </a:t>
            </a:r>
            <a:r>
              <a:rPr lang="ko-KR" altLang="en-US" sz="1800" dirty="0" smtClean="0">
                <a:solidFill>
                  <a:schemeClr val="folHlink"/>
                </a:solidFill>
              </a:rPr>
              <a:t>역방향 고장전류 발생</a:t>
            </a:r>
          </a:p>
          <a:p>
            <a:pPr lvl="1"/>
            <a:r>
              <a:rPr lang="en-US" altLang="ko-KR" sz="1600" dirty="0" smtClean="0"/>
              <a:t>F1</a:t>
            </a:r>
            <a:r>
              <a:rPr lang="ko-KR" altLang="en-US" sz="1600" dirty="0" smtClean="0"/>
              <a:t>시 역방향 고장전류로 보호기기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자동화 기기 </a:t>
            </a:r>
            <a:r>
              <a:rPr lang="ko-KR" altLang="en-US" sz="1600" dirty="0" err="1" smtClean="0">
                <a:solidFill>
                  <a:schemeClr val="hlink"/>
                </a:solidFill>
              </a:rPr>
              <a:t>오동작</a:t>
            </a:r>
            <a:r>
              <a:rPr lang="ko-KR" altLang="en-US" sz="1600" dirty="0" smtClean="0"/>
              <a:t> 가능성 </a:t>
            </a:r>
            <a:r>
              <a:rPr lang="en-US" altLang="ko-KR" sz="1600" dirty="0" smtClean="0"/>
              <a:t>(RC2, GA1, GA2)</a:t>
            </a:r>
          </a:p>
          <a:p>
            <a:pPr lvl="1"/>
            <a:r>
              <a:rPr lang="en-US" altLang="ko-KR" sz="1600" dirty="0" smtClean="0"/>
              <a:t>F2</a:t>
            </a:r>
            <a:r>
              <a:rPr lang="ko-KR" altLang="en-US" sz="1600" dirty="0" smtClean="0"/>
              <a:t>시 역방향 고장전류로 보호기기 </a:t>
            </a:r>
            <a:r>
              <a:rPr lang="ko-KR" altLang="en-US" sz="1600" dirty="0" err="1" smtClean="0">
                <a:solidFill>
                  <a:schemeClr val="hlink"/>
                </a:solidFill>
              </a:rPr>
              <a:t>오동작</a:t>
            </a:r>
            <a:r>
              <a:rPr lang="ko-KR" altLang="en-US" sz="1600" dirty="0" smtClean="0"/>
              <a:t> 가능성 </a:t>
            </a:r>
            <a:r>
              <a:rPr lang="en-US" altLang="ko-KR" sz="1600" dirty="0" smtClean="0"/>
              <a:t>(CB1, RC1, RC2)</a:t>
            </a:r>
            <a:r>
              <a:rPr lang="en-US" altLang="ko-KR" sz="1400" dirty="0" smtClean="0"/>
              <a:t> </a:t>
            </a:r>
          </a:p>
          <a:p>
            <a:pPr lvl="1"/>
            <a:endParaRPr lang="ko-KR" altLang="en-US" sz="1600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682750" y="4469339"/>
            <a:ext cx="6254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19288" y="4315352"/>
            <a:ext cx="471487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latin typeface="Arial" charset="0"/>
                <a:ea typeface="HY그래픽" pitchFamily="18" charset="-127"/>
              </a:rPr>
              <a:t>CB1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73463" y="4315352"/>
            <a:ext cx="5842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latin typeface="Arial" charset="0"/>
                <a:ea typeface="HY그래픽" pitchFamily="18" charset="-127"/>
              </a:rPr>
              <a:t>RC1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97538" y="4315352"/>
            <a:ext cx="5842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latin typeface="Arial" charset="0"/>
                <a:ea typeface="HY그래픽" pitchFamily="18" charset="-127"/>
              </a:rPr>
              <a:t>RC2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610475" y="4483627"/>
            <a:ext cx="0" cy="422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1273" name="Group 21"/>
          <p:cNvGrpSpPr>
            <a:grpSpLocks/>
          </p:cNvGrpSpPr>
          <p:nvPr/>
        </p:nvGrpSpPr>
        <p:grpSpPr bwMode="auto">
          <a:xfrm>
            <a:off x="889000" y="4980514"/>
            <a:ext cx="522288" cy="373063"/>
            <a:chOff x="793" y="1207"/>
            <a:chExt cx="365" cy="273"/>
          </a:xfrm>
        </p:grpSpPr>
        <p:sp>
          <p:nvSpPr>
            <p:cNvPr id="11289" name="Rectangle 22"/>
            <p:cNvSpPr>
              <a:spLocks noChangeArrowheads="1"/>
            </p:cNvSpPr>
            <p:nvPr/>
          </p:nvSpPr>
          <p:spPr bwMode="auto">
            <a:xfrm>
              <a:off x="793" y="1207"/>
              <a:ext cx="363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kumimoji="0" lang="ko-KR" altLang="en-US" sz="1400">
                <a:latin typeface="Arial" charset="0"/>
                <a:ea typeface="HY그래픽" pitchFamily="18" charset="-127"/>
              </a:endParaRPr>
            </a:p>
          </p:txBody>
        </p:sp>
        <p:grpSp>
          <p:nvGrpSpPr>
            <p:cNvPr id="11290" name="Group 23"/>
            <p:cNvGrpSpPr>
              <a:grpSpLocks/>
            </p:cNvGrpSpPr>
            <p:nvPr/>
          </p:nvGrpSpPr>
          <p:grpSpPr bwMode="auto">
            <a:xfrm>
              <a:off x="796" y="1228"/>
              <a:ext cx="362" cy="226"/>
              <a:chOff x="748" y="1207"/>
              <a:chExt cx="362" cy="226"/>
            </a:xfrm>
          </p:grpSpPr>
          <p:sp>
            <p:nvSpPr>
              <p:cNvPr id="11291" name="Oval 24"/>
              <p:cNvSpPr>
                <a:spLocks noChangeArrowheads="1"/>
              </p:cNvSpPr>
              <p:nvPr/>
            </p:nvSpPr>
            <p:spPr bwMode="auto">
              <a:xfrm>
                <a:off x="748" y="1207"/>
                <a:ext cx="226" cy="2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kumimoji="0" lang="ko-KR" altLang="en-US" sz="1400">
                  <a:latin typeface="Arial" charset="0"/>
                  <a:ea typeface="HY그래픽" pitchFamily="18" charset="-127"/>
                </a:endParaRPr>
              </a:p>
            </p:txBody>
          </p:sp>
          <p:sp>
            <p:nvSpPr>
              <p:cNvPr id="11292" name="Oval 25"/>
              <p:cNvSpPr>
                <a:spLocks noChangeArrowheads="1"/>
              </p:cNvSpPr>
              <p:nvPr/>
            </p:nvSpPr>
            <p:spPr bwMode="auto">
              <a:xfrm>
                <a:off x="884" y="1207"/>
                <a:ext cx="226" cy="2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kumimoji="0" lang="ko-KR" altLang="en-US" sz="1400">
                  <a:latin typeface="Arial" charset="0"/>
                  <a:ea typeface="HY그래픽" pitchFamily="18" charset="-127"/>
                </a:endParaRPr>
              </a:p>
            </p:txBody>
          </p:sp>
        </p:grpSp>
      </p:grpSp>
      <p:sp>
        <p:nvSpPr>
          <p:cNvPr id="11274" name="Oval 9"/>
          <p:cNvSpPr>
            <a:spLocks noChangeArrowheads="1"/>
          </p:cNvSpPr>
          <p:nvPr/>
        </p:nvSpPr>
        <p:spPr bwMode="auto">
          <a:xfrm>
            <a:off x="7372350" y="4901139"/>
            <a:ext cx="469900" cy="4159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solidFill>
                  <a:srgbClr val="FFFF00"/>
                </a:solidFill>
                <a:latin typeface="Arial" charset="0"/>
                <a:ea typeface="HY그래픽" pitchFamily="18" charset="-127"/>
              </a:rPr>
              <a:t>DG</a:t>
            </a:r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1692275" y="4362977"/>
            <a:ext cx="0" cy="156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76" name="Line 4"/>
          <p:cNvSpPr>
            <a:spLocks noChangeShapeType="1"/>
          </p:cNvSpPr>
          <p:nvPr/>
        </p:nvSpPr>
        <p:spPr bwMode="auto">
          <a:xfrm>
            <a:off x="1708150" y="5761564"/>
            <a:ext cx="6254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77" name="Rectangle 5"/>
          <p:cNvSpPr>
            <a:spLocks noChangeArrowheads="1"/>
          </p:cNvSpPr>
          <p:nvPr/>
        </p:nvSpPr>
        <p:spPr bwMode="auto">
          <a:xfrm>
            <a:off x="1944688" y="5607577"/>
            <a:ext cx="471487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latin typeface="Arial" charset="0"/>
                <a:ea typeface="HY그래픽" pitchFamily="18" charset="-127"/>
              </a:rPr>
              <a:t>CB2</a:t>
            </a:r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rot="-5400000">
            <a:off x="1554163" y="5024964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79" name="Line 10"/>
          <p:cNvSpPr>
            <a:spLocks noChangeShapeType="1"/>
          </p:cNvSpPr>
          <p:nvPr/>
        </p:nvSpPr>
        <p:spPr bwMode="auto">
          <a:xfrm>
            <a:off x="3281363" y="4459814"/>
            <a:ext cx="0" cy="422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80" name="Oval 9"/>
          <p:cNvSpPr>
            <a:spLocks noChangeArrowheads="1"/>
          </p:cNvSpPr>
          <p:nvPr/>
        </p:nvSpPr>
        <p:spPr bwMode="auto">
          <a:xfrm>
            <a:off x="3043238" y="4877327"/>
            <a:ext cx="469900" cy="4159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solidFill>
                  <a:srgbClr val="FFFF00"/>
                </a:solidFill>
                <a:latin typeface="Arial" charset="0"/>
                <a:ea typeface="HY그래픽" pitchFamily="18" charset="-127"/>
              </a:rPr>
              <a:t>DG</a:t>
            </a:r>
          </a:p>
        </p:txBody>
      </p:sp>
      <p:sp>
        <p:nvSpPr>
          <p:cNvPr id="11281" name="AutoShape 19"/>
          <p:cNvSpPr>
            <a:spLocks noChangeArrowheads="1"/>
          </p:cNvSpPr>
          <p:nvPr/>
        </p:nvSpPr>
        <p:spPr bwMode="auto">
          <a:xfrm flipH="1">
            <a:off x="4446588" y="4315352"/>
            <a:ext cx="279400" cy="352425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ko-KR" altLang="en-US" sz="1400">
              <a:latin typeface="Arial" charset="0"/>
              <a:ea typeface="HY그래픽" pitchFamily="18" charset="-127"/>
            </a:endParaRPr>
          </a:p>
        </p:txBody>
      </p:sp>
      <p:sp>
        <p:nvSpPr>
          <p:cNvPr id="11282" name="AutoShape 19"/>
          <p:cNvSpPr>
            <a:spLocks noChangeArrowheads="1"/>
          </p:cNvSpPr>
          <p:nvPr/>
        </p:nvSpPr>
        <p:spPr bwMode="auto">
          <a:xfrm flipH="1">
            <a:off x="3727450" y="5585352"/>
            <a:ext cx="279400" cy="352425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ko-KR" altLang="en-US" sz="1400">
              <a:latin typeface="Arial" charset="0"/>
              <a:ea typeface="HY그래픽" pitchFamily="18" charset="-127"/>
            </a:endParaRP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4144963" y="4682064"/>
            <a:ext cx="1604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charset="0"/>
              </a:rPr>
              <a:t>F1 (</a:t>
            </a:r>
            <a:r>
              <a:rPr lang="ko-KR" altLang="en-US" sz="1400">
                <a:latin typeface="Arial" charset="0"/>
              </a:rPr>
              <a:t>자기선로고장</a:t>
            </a:r>
            <a:r>
              <a:rPr lang="en-US" altLang="ko-KR" sz="1400">
                <a:latin typeface="Arial" charset="0"/>
              </a:rPr>
              <a:t>)</a:t>
            </a:r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3192463" y="5885389"/>
            <a:ext cx="14303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latin typeface="Arial" charset="0"/>
              </a:rPr>
              <a:t>F2 (</a:t>
            </a:r>
            <a:r>
              <a:rPr lang="ko-KR" altLang="en-US" sz="1400">
                <a:latin typeface="Arial" charset="0"/>
              </a:rPr>
              <a:t>타선로고장</a:t>
            </a:r>
            <a:r>
              <a:rPr lang="en-US" altLang="ko-KR" sz="1400">
                <a:latin typeface="Arial" charset="0"/>
              </a:rPr>
              <a:t>)</a:t>
            </a:r>
          </a:p>
        </p:txBody>
      </p:sp>
      <p:sp>
        <p:nvSpPr>
          <p:cNvPr id="11285" name="Line 10"/>
          <p:cNvSpPr>
            <a:spLocks noChangeShapeType="1"/>
          </p:cNvSpPr>
          <p:nvPr/>
        </p:nvSpPr>
        <p:spPr bwMode="auto">
          <a:xfrm rot="-5400000">
            <a:off x="754063" y="5010676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86" name="Oval 9"/>
          <p:cNvSpPr>
            <a:spLocks noChangeArrowheads="1"/>
          </p:cNvSpPr>
          <p:nvPr/>
        </p:nvSpPr>
        <p:spPr bwMode="auto">
          <a:xfrm>
            <a:off x="4992688" y="4270902"/>
            <a:ext cx="469900" cy="415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solidFill>
                  <a:schemeClr val="bg1"/>
                </a:solidFill>
                <a:latin typeface="Arial" charset="0"/>
                <a:ea typeface="HY그래픽" pitchFamily="18" charset="-127"/>
              </a:rPr>
              <a:t>GA2</a:t>
            </a:r>
            <a:endParaRPr kumimoji="0" lang="ko-KR" altLang="en-US" sz="1400">
              <a:solidFill>
                <a:schemeClr val="bg1"/>
              </a:solidFill>
              <a:latin typeface="Arial" charset="0"/>
              <a:ea typeface="HY그래픽" pitchFamily="18" charset="-127"/>
            </a:endParaRPr>
          </a:p>
        </p:txBody>
      </p:sp>
      <p:sp>
        <p:nvSpPr>
          <p:cNvPr id="11287" name="Oval 9"/>
          <p:cNvSpPr>
            <a:spLocks noChangeArrowheads="1"/>
          </p:cNvSpPr>
          <p:nvPr/>
        </p:nvSpPr>
        <p:spPr bwMode="auto">
          <a:xfrm>
            <a:off x="6697663" y="4259789"/>
            <a:ext cx="469900" cy="415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solidFill>
                  <a:schemeClr val="bg1"/>
                </a:solidFill>
                <a:latin typeface="Arial" charset="0"/>
                <a:ea typeface="HY그래픽" pitchFamily="18" charset="-127"/>
              </a:rPr>
              <a:t>GA3</a:t>
            </a:r>
            <a:endParaRPr kumimoji="0" lang="ko-KR" altLang="en-US" sz="1400">
              <a:solidFill>
                <a:schemeClr val="bg1"/>
              </a:solidFill>
              <a:latin typeface="Arial" charset="0"/>
              <a:ea typeface="HY그래픽" pitchFamily="18" charset="-127"/>
            </a:endParaRPr>
          </a:p>
        </p:txBody>
      </p:sp>
      <p:sp>
        <p:nvSpPr>
          <p:cNvPr id="11288" name="Oval 9"/>
          <p:cNvSpPr>
            <a:spLocks noChangeArrowheads="1"/>
          </p:cNvSpPr>
          <p:nvPr/>
        </p:nvSpPr>
        <p:spPr bwMode="auto">
          <a:xfrm>
            <a:off x="2633663" y="4270902"/>
            <a:ext cx="469900" cy="415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sz="1400">
                <a:solidFill>
                  <a:schemeClr val="bg1"/>
                </a:solidFill>
                <a:latin typeface="Arial" charset="0"/>
                <a:ea typeface="HY그래픽" pitchFamily="18" charset="-127"/>
              </a:rPr>
              <a:t>GA1</a:t>
            </a:r>
            <a:endParaRPr kumimoji="0" lang="ko-KR" altLang="en-US" sz="1400">
              <a:solidFill>
                <a:schemeClr val="bg1"/>
              </a:solidFill>
              <a:latin typeface="Arial" charset="0"/>
              <a:ea typeface="HY그래픽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고장시 임피던스 맵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731125" y="2789238"/>
            <a:ext cx="1377950" cy="422275"/>
          </a:xfrm>
          <a:prstGeom prst="rect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Arial" charset="0"/>
              </a:rPr>
              <a:t>영상회로</a:t>
            </a:r>
          </a:p>
        </p:txBody>
      </p:sp>
      <p:pic>
        <p:nvPicPr>
          <p:cNvPr id="12292" name="Picture 4" descr="UNI00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975" y="3248025"/>
            <a:ext cx="44942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UNI00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3" y="5029200"/>
            <a:ext cx="36861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UNI00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3235325"/>
            <a:ext cx="4514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UNI00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" y="4978400"/>
            <a:ext cx="3619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UNI00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731838"/>
            <a:ext cx="5541962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6"/>
          <p:cNvSpPr txBox="1">
            <a:spLocks noChangeArrowheads="1"/>
          </p:cNvSpPr>
          <p:nvPr/>
        </p:nvSpPr>
        <p:spPr bwMode="auto">
          <a:xfrm>
            <a:off x="22225" y="2717800"/>
            <a:ext cx="1377950" cy="422275"/>
          </a:xfrm>
          <a:prstGeom prst="rect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Arial" charset="0"/>
              </a:rPr>
              <a:t>정상회로</a:t>
            </a:r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2003425" y="947738"/>
            <a:ext cx="1131888" cy="422275"/>
          </a:xfrm>
          <a:prstGeom prst="rect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Arial" charset="0"/>
              </a:rPr>
              <a:t>계통도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862388" y="3192463"/>
            <a:ext cx="558800" cy="5603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8380413" y="3233738"/>
            <a:ext cx="558800" cy="5603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98825" y="3795713"/>
            <a:ext cx="17716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folHlink"/>
                </a:solidFill>
                <a:latin typeface="Arial" charset="0"/>
              </a:rPr>
              <a:t>DG</a:t>
            </a:r>
            <a:r>
              <a:rPr lang="ko-KR" altLang="en-US" sz="1400">
                <a:solidFill>
                  <a:schemeClr val="folHlink"/>
                </a:solidFill>
                <a:latin typeface="Arial" charset="0"/>
              </a:rPr>
              <a:t>측 고장전류 기여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46888" y="1858963"/>
            <a:ext cx="2316162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folHlink"/>
                </a:solidFill>
                <a:latin typeface="Arial" charset="0"/>
              </a:rPr>
              <a:t>DG</a:t>
            </a:r>
            <a:r>
              <a:rPr lang="ko-KR" altLang="en-US" sz="1400">
                <a:solidFill>
                  <a:schemeClr val="folHlink"/>
                </a:solidFill>
                <a:latin typeface="Arial" charset="0"/>
              </a:rPr>
              <a:t>의 운전여부와 관계없이</a:t>
            </a:r>
          </a:p>
          <a:p>
            <a:r>
              <a:rPr lang="ko-KR" altLang="en-US" sz="1400">
                <a:solidFill>
                  <a:schemeClr val="folHlink"/>
                </a:solidFill>
                <a:latin typeface="Arial" charset="0"/>
              </a:rPr>
              <a:t>연계 변압기 결선에 따른</a:t>
            </a:r>
          </a:p>
          <a:p>
            <a:r>
              <a:rPr lang="en-US" altLang="ko-KR" sz="140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ko-KR" altLang="en-US" sz="1400">
                <a:solidFill>
                  <a:schemeClr val="folHlink"/>
                </a:solidFill>
                <a:latin typeface="Arial" charset="0"/>
              </a:rPr>
              <a:t>상고장전류 기여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8597900" y="2374900"/>
            <a:ext cx="55563" cy="819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ffectLst/>
              </a:rPr>
              <a:t>1) </a:t>
            </a:r>
            <a:r>
              <a:rPr lang="ko-KR" altLang="en-US" smtClean="0">
                <a:effectLst/>
              </a:rPr>
              <a:t>정격차단전류 상회 문제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065213"/>
            <a:ext cx="8202613" cy="2357437"/>
          </a:xfrm>
        </p:spPr>
        <p:txBody>
          <a:bodyPr/>
          <a:lstStyle/>
          <a:p>
            <a:r>
              <a:rPr lang="ko-KR" altLang="en-US" sz="2000" smtClean="0"/>
              <a:t>변전소 직하 대용량 분산전원 연계 시 직하 사고</a:t>
            </a:r>
            <a:endParaRPr lang="en-US" altLang="ko-KR" sz="2000" smtClean="0"/>
          </a:p>
          <a:p>
            <a:pPr lvl="1"/>
            <a:r>
              <a:rPr lang="ko-KR" altLang="en-US" sz="1800" smtClean="0"/>
              <a:t>분산전원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동기발전기</a:t>
            </a:r>
            <a:r>
              <a:rPr lang="en-US" altLang="ko-KR" sz="1800" smtClean="0"/>
              <a:t>, 10MVA, 6%) </a:t>
            </a:r>
            <a:r>
              <a:rPr lang="ko-KR" altLang="en-US" sz="1800" smtClean="0"/>
              <a:t>변전소 직하 연계 상정</a:t>
            </a:r>
          </a:p>
          <a:p>
            <a:pPr lvl="1"/>
            <a:r>
              <a:rPr lang="ko-KR" altLang="en-US" sz="1800" smtClean="0"/>
              <a:t>직하 사고 시 기준치</a:t>
            </a:r>
            <a:r>
              <a:rPr lang="en-US" altLang="ko-KR" sz="1800" smtClean="0"/>
              <a:t>(12.5KA)</a:t>
            </a:r>
            <a:r>
              <a:rPr lang="ko-KR" altLang="en-US" sz="1800" smtClean="0"/>
              <a:t>에 도달하나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실제 분산전원과 연계변압기의 등가 임피던스는 대부분 </a:t>
            </a:r>
            <a:r>
              <a:rPr lang="en-US" altLang="ko-KR" sz="1800" smtClean="0"/>
              <a:t>10% </a:t>
            </a:r>
            <a:r>
              <a:rPr lang="ko-KR" altLang="en-US" sz="1800" smtClean="0"/>
              <a:t>정도이므로 차단용량 상회 않음 </a:t>
            </a:r>
            <a:endParaRPr lang="en-US" altLang="ko-KR" sz="1800" smtClean="0"/>
          </a:p>
          <a:p>
            <a:pPr lvl="1"/>
            <a:r>
              <a:rPr lang="ko-KR" altLang="en-US" sz="1800" smtClean="0"/>
              <a:t>전력변환장치</a:t>
            </a:r>
            <a:r>
              <a:rPr lang="en-US" altLang="ko-KR" sz="1800" smtClean="0"/>
              <a:t>(</a:t>
            </a:r>
            <a:r>
              <a:rPr lang="ko-KR" altLang="en-US" sz="1800" smtClean="0"/>
              <a:t>인버터</a:t>
            </a:r>
            <a:r>
              <a:rPr lang="en-US" altLang="ko-KR" sz="1800" smtClean="0"/>
              <a:t>)</a:t>
            </a:r>
            <a:r>
              <a:rPr lang="ko-KR" altLang="en-US" sz="1800" smtClean="0"/>
              <a:t>로 연계되는 경우 정격의 </a:t>
            </a:r>
            <a:r>
              <a:rPr lang="en-US" altLang="ko-KR" sz="1800" smtClean="0"/>
              <a:t>1.5</a:t>
            </a:r>
            <a:r>
              <a:rPr lang="ko-KR" altLang="en-US" sz="1800" smtClean="0"/>
              <a:t>배 기여로 효과미약</a:t>
            </a:r>
          </a:p>
        </p:txBody>
      </p:sp>
      <p:sp>
        <p:nvSpPr>
          <p:cNvPr id="13316" name="AutoShape 4" descr="PIC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748088"/>
            <a:ext cx="3268662" cy="211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3746500"/>
            <a:ext cx="4700588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effectLst/>
              </a:rPr>
              <a:t>단락용량에 관한 지침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 sz="2000" smtClean="0"/>
              <a:t>분산전원 연계지침</a:t>
            </a:r>
          </a:p>
          <a:p>
            <a:pPr lvl="1"/>
            <a:r>
              <a:rPr lang="en-US" altLang="ko-KR" sz="1800" smtClean="0"/>
              <a:t>2.2.2 (</a:t>
            </a:r>
            <a:r>
              <a:rPr lang="ko-KR" altLang="en-US" sz="1800" smtClean="0"/>
              <a:t>저압연계</a:t>
            </a:r>
            <a:r>
              <a:rPr lang="en-US" altLang="ko-KR" sz="1800" smtClean="0"/>
              <a:t>) </a:t>
            </a:r>
            <a:r>
              <a:rPr lang="ko-KR" altLang="en-US" sz="1800" smtClean="0"/>
              <a:t>분산형전원 발전설비의 연계에 의해 계통의 단락용량이 다른 고객의 차단용량 등을 상회할 우려가 있을 때는 분산형 전원 발전설비의 설치자가 단락전류를 제한하는 장치</a:t>
            </a:r>
            <a:r>
              <a:rPr lang="en-US" altLang="ko-KR" sz="1800" smtClean="0"/>
              <a:t>(</a:t>
            </a:r>
            <a:r>
              <a:rPr lang="ko-KR" altLang="en-US" sz="1800" smtClean="0"/>
              <a:t>한류리엑터 등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설치한다</a:t>
            </a:r>
            <a:r>
              <a:rPr lang="en-US" altLang="ko-KR" sz="1800" smtClean="0"/>
              <a:t>.</a:t>
            </a:r>
          </a:p>
          <a:p>
            <a:pPr lvl="1"/>
            <a:r>
              <a:rPr lang="en-US" altLang="ko-KR" sz="1800" smtClean="0"/>
              <a:t>2.3.2 (</a:t>
            </a:r>
            <a:r>
              <a:rPr lang="ko-KR" altLang="en-US" sz="1800" smtClean="0"/>
              <a:t>고압연계</a:t>
            </a:r>
            <a:r>
              <a:rPr lang="en-US" altLang="ko-KR" sz="1800" smtClean="0"/>
              <a:t>) </a:t>
            </a:r>
            <a:r>
              <a:rPr lang="ko-KR" altLang="en-US" sz="1800" smtClean="0"/>
              <a:t>분산형전원 발전설비의 연계로 계통 단락용량이 다른 고객 차단기의 차단용량을 상회할 우려가 있을 때는 분산형 전원 발전설비의 설치자가 단락전류를 제한하는 장치</a:t>
            </a:r>
            <a:r>
              <a:rPr lang="en-US" altLang="ko-KR" sz="1800" smtClean="0"/>
              <a:t>(</a:t>
            </a:r>
            <a:r>
              <a:rPr lang="ko-KR" altLang="en-US" sz="1800" smtClean="0"/>
              <a:t>한류리엑터 등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설치한다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이로써 대응할 수 없는 경우에는 다른 변전소 뱅크의 계통에 연계하거나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상위 전압의 송전선로에 연계하거나</a:t>
            </a:r>
            <a:r>
              <a:rPr lang="en-US" altLang="ko-KR" sz="1800" smtClean="0"/>
              <a:t>, </a:t>
            </a:r>
            <a:r>
              <a:rPr lang="ko-KR" altLang="en-US" sz="1800" smtClean="0"/>
              <a:t>기타 단락용량 대책을 강구한다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ffectLst/>
              </a:rPr>
              <a:t>2) </a:t>
            </a:r>
            <a:r>
              <a:rPr lang="ko-KR" altLang="en-US" smtClean="0">
                <a:effectLst/>
              </a:rPr>
              <a:t>보호기기 부동작 문제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065213"/>
            <a:ext cx="8202613" cy="2757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000" smtClean="0"/>
              <a:t>최악조건 </a:t>
            </a:r>
            <a:r>
              <a:rPr lang="en-US" altLang="ko-KR" sz="2000" smtClean="0"/>
              <a:t>: </a:t>
            </a:r>
            <a:r>
              <a:rPr lang="ko-KR" altLang="en-US" sz="2000" smtClean="0"/>
              <a:t>변전소 직하 대용량 분산전원 연계 시 말단 사고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분산전원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동기발전기</a:t>
            </a:r>
            <a:r>
              <a:rPr lang="en-US" altLang="ko-KR" sz="1800" smtClean="0"/>
              <a:t>, 10MVA, 6%) </a:t>
            </a:r>
            <a:r>
              <a:rPr lang="ko-KR" altLang="en-US" sz="1800" smtClean="0"/>
              <a:t>변전소 직하 연계 상정</a:t>
            </a:r>
          </a:p>
          <a:p>
            <a:pPr lvl="1">
              <a:lnSpc>
                <a:spcPct val="90000"/>
              </a:lnSpc>
            </a:pPr>
            <a:r>
              <a:rPr lang="ko-KR" altLang="en-US" sz="1800" smtClean="0"/>
              <a:t>말단사고 </a:t>
            </a:r>
            <a:r>
              <a:rPr lang="en-US" altLang="ko-KR" sz="1800" smtClean="0"/>
              <a:t>10, 20, 40km</a:t>
            </a:r>
            <a:r>
              <a:rPr lang="ko-KR" altLang="en-US" sz="1800" smtClean="0"/>
              <a:t>에 대한 사고전류 감소 분석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/>
              <a:t>40km </a:t>
            </a:r>
            <a:r>
              <a:rPr lang="ko-KR" altLang="en-US" sz="1800" smtClean="0"/>
              <a:t>지점 사고시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단락고장전류 </a:t>
            </a:r>
            <a:r>
              <a:rPr lang="en-US" altLang="ko-KR" sz="1800" smtClean="0"/>
              <a:t>400A(40% </a:t>
            </a:r>
            <a:r>
              <a:rPr lang="ko-KR" altLang="en-US" sz="1800" smtClean="0"/>
              <a:t>감소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지락고장전류 </a:t>
            </a:r>
            <a:r>
              <a:rPr lang="en-US" altLang="ko-KR" sz="1800" smtClean="0"/>
              <a:t>100A(50%</a:t>
            </a:r>
            <a:r>
              <a:rPr lang="ko-KR" altLang="en-US" sz="1800" smtClean="0"/>
              <a:t>감소</a:t>
            </a:r>
            <a:r>
              <a:rPr lang="en-US" altLang="ko-KR" sz="1800" smtClean="0"/>
              <a:t>)</a:t>
            </a:r>
            <a:r>
              <a:rPr lang="ko-KR" altLang="en-US" sz="1800" smtClean="0"/>
              <a:t>로 분류효과는 비교적 크게 나타났지만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보호기기의 부동작으로 이어질 가능성은 작음</a:t>
            </a:r>
            <a:endParaRPr lang="en-US" altLang="ko-KR" sz="1800" smtClean="0"/>
          </a:p>
          <a:p>
            <a:pPr lvl="1">
              <a:lnSpc>
                <a:spcPct val="90000"/>
              </a:lnSpc>
            </a:pPr>
            <a:r>
              <a:rPr lang="ko-KR" altLang="en-US" smtClean="0"/>
              <a:t> 부동작이 발생할 경우</a:t>
            </a:r>
            <a:r>
              <a:rPr lang="en-US" altLang="ko-KR" smtClean="0"/>
              <a:t>, </a:t>
            </a:r>
            <a:r>
              <a:rPr lang="ko-KR" altLang="en-US" smtClean="0"/>
              <a:t>분산전원측에 한류리엑터를 설치하여 기준치 이내로 제한할 필요 있음 </a:t>
            </a:r>
            <a:r>
              <a:rPr lang="en-US" altLang="ko-KR" smtClean="0"/>
              <a:t>(</a:t>
            </a:r>
            <a:r>
              <a:rPr lang="ko-KR" altLang="en-US" smtClean="0"/>
              <a:t>분산전원 연계지침에 반영</a:t>
            </a:r>
            <a:r>
              <a:rPr lang="en-US" altLang="ko-KR" smtClean="0"/>
              <a:t>)</a:t>
            </a:r>
            <a:endParaRPr lang="ko-KR" altLang="en-US" sz="1600" smtClean="0"/>
          </a:p>
          <a:p>
            <a:pPr lvl="1">
              <a:lnSpc>
                <a:spcPct val="90000"/>
              </a:lnSpc>
            </a:pPr>
            <a:endParaRPr lang="ko-KR" altLang="en-US" sz="180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4057650"/>
            <a:ext cx="6459538" cy="235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조화">
  <a:themeElements>
    <a:clrScheme name="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조화">
      <a:majorFont>
        <a:latin typeface="한컴돋움"/>
        <a:ea typeface="한컴돋움"/>
        <a:cs typeface="한컴돋움"/>
      </a:majorFont>
      <a:minorFont>
        <a:latin typeface="한컴돋움"/>
        <a:ea typeface="한컴돋움"/>
        <a:cs typeface="한컴돋움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33738</TotalTime>
  <Words>2262</Words>
  <Application>Microsoft Office PowerPoint</Application>
  <PresentationFormat>화면 슬라이드 쇼(4:3)</PresentationFormat>
  <Paragraphs>542</Paragraphs>
  <Slides>37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9" baseType="lpstr">
      <vt:lpstr>3_조화</vt:lpstr>
      <vt:lpstr>Visio</vt:lpstr>
      <vt:lpstr>슬라이드 1</vt:lpstr>
      <vt:lpstr>발표순서</vt:lpstr>
      <vt:lpstr>양방향 보호협조 연구개요</vt:lpstr>
      <vt:lpstr>현황 및 문제점</vt:lpstr>
      <vt:lpstr>DG 연계계통 보호협조 문제점 요약</vt:lpstr>
      <vt:lpstr>고장시 임피던스 맵</vt:lpstr>
      <vt:lpstr>1) 정격차단전류 상회 문제</vt:lpstr>
      <vt:lpstr>단락용량에 관한 지침</vt:lpstr>
      <vt:lpstr>2) 보호기기 부동작 문제</vt:lpstr>
      <vt:lpstr>슬라이드 10</vt:lpstr>
      <vt:lpstr>슬라이드 11</vt:lpstr>
      <vt:lpstr>분산전원 연계 지침 보완사항</vt:lpstr>
      <vt:lpstr>4) 역방향 고장전류로 인한 오동작 문제</vt:lpstr>
      <vt:lpstr>분산전원 연계계통 보호협조 방안</vt:lpstr>
      <vt:lpstr>분산전원 연계 배전계통 보호방안</vt:lpstr>
      <vt:lpstr>단락고장 보호협조 방안</vt:lpstr>
      <vt:lpstr>단락고장 보호협조 방안(2)</vt:lpstr>
      <vt:lpstr>지락 보호협조 방안</vt:lpstr>
      <vt:lpstr>지락 보호협조 방안(2)</vt:lpstr>
      <vt:lpstr>방향성 보호기기 적용기준 (송변전)</vt:lpstr>
      <vt:lpstr>방향성 보호기기 적용기준(안)</vt:lpstr>
      <vt:lpstr>고장전류 계산 및 보호협조 검토 절차</vt:lpstr>
      <vt:lpstr>고장전류의 종류</vt:lpstr>
      <vt:lpstr>보호협조 프로그램 보완 개발</vt:lpstr>
      <vt:lpstr>고장전류의 방향검토</vt:lpstr>
      <vt:lpstr>양방향 리클로져 연동시험 구성</vt:lpstr>
      <vt:lpstr>고전적 방향계전 알고리즘</vt:lpstr>
      <vt:lpstr>개선된 방향계전 알고리즘</vt:lpstr>
      <vt:lpstr>단말장치 방향전류 연동시험</vt:lpstr>
      <vt:lpstr>단말장치 방향계전 시험결과</vt:lpstr>
      <vt:lpstr>단말장치 방향계전 시험결과</vt:lpstr>
      <vt:lpstr>진행사항 및 향후계획</vt:lpstr>
      <vt:lpstr>진행중인 사항</vt:lpstr>
      <vt:lpstr>향후계획</vt:lpstr>
      <vt:lpstr>Off-DAS 시연</vt:lpstr>
      <vt:lpstr>Off-DAS 시연</vt:lpstr>
      <vt:lpstr>슬라이드 37</vt:lpstr>
    </vt:vector>
  </TitlesOfParts>
  <Manager>신창훈</Manager>
  <Company>전력연구원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배전자동화시스템 광역화 운영</dc:title>
  <dc:creator/>
  <cp:lastModifiedBy>user</cp:lastModifiedBy>
  <cp:revision>1015</cp:revision>
  <dcterms:created xsi:type="dcterms:W3CDTF">2001-05-07T01:25:38Z</dcterms:created>
  <dcterms:modified xsi:type="dcterms:W3CDTF">2009-07-20T08:02:24Z</dcterms:modified>
</cp:coreProperties>
</file>